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7821" autoAdjust="0"/>
  </p:normalViewPr>
  <p:slideViewPr>
    <p:cSldViewPr snapToGrid="0">
      <p:cViewPr varScale="1">
        <p:scale>
          <a:sx n="53" d="100"/>
          <a:sy n="53" d="100"/>
        </p:scale>
        <p:origin x="28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8F19D-38D4-4722-889D-5868677436F6}"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8D0BAC3F-71C8-4C3C-AA77-AD14A7B7C866}">
      <dgm:prSet/>
      <dgm:spPr/>
      <dgm:t>
        <a:bodyPr/>
        <a:lstStyle/>
        <a:p>
          <a:pPr>
            <a:lnSpc>
              <a:spcPct val="100000"/>
            </a:lnSpc>
            <a:defRPr b="1"/>
          </a:pPr>
          <a:r>
            <a:rPr lang="en-US"/>
            <a:t>User Registration and Authentication:</a:t>
          </a:r>
        </a:p>
      </dgm:t>
    </dgm:pt>
    <dgm:pt modelId="{5307355D-6B22-4CDD-A200-924452B738FB}" type="parTrans" cxnId="{7FD45E3C-5BC3-4CE0-B38F-986EFB17DE14}">
      <dgm:prSet/>
      <dgm:spPr/>
      <dgm:t>
        <a:bodyPr/>
        <a:lstStyle/>
        <a:p>
          <a:endParaRPr lang="en-US"/>
        </a:p>
      </dgm:t>
    </dgm:pt>
    <dgm:pt modelId="{EF8B4941-8191-4E25-BA5F-BCB8D0075125}" type="sibTrans" cxnId="{7FD45E3C-5BC3-4CE0-B38F-986EFB17DE14}">
      <dgm:prSet/>
      <dgm:spPr/>
      <dgm:t>
        <a:bodyPr/>
        <a:lstStyle/>
        <a:p>
          <a:endParaRPr lang="en-US"/>
        </a:p>
      </dgm:t>
    </dgm:pt>
    <dgm:pt modelId="{6B8D4ED7-D600-4E88-B271-18B9B770C5DC}">
      <dgm:prSet/>
      <dgm:spPr/>
      <dgm:t>
        <a:bodyPr/>
        <a:lstStyle/>
        <a:p>
          <a:pPr>
            <a:lnSpc>
              <a:spcPct val="100000"/>
            </a:lnSpc>
          </a:pPr>
          <a:r>
            <a:rPr lang="en-US"/>
            <a:t>Users can register on DriveShare using email and password authentication.</a:t>
          </a:r>
        </a:p>
      </dgm:t>
    </dgm:pt>
    <dgm:pt modelId="{93EC5F83-A494-456B-AD58-26F8DB01A629}" type="parTrans" cxnId="{707A9FE0-BAF9-4F55-BBFB-AB075C471CC7}">
      <dgm:prSet/>
      <dgm:spPr/>
      <dgm:t>
        <a:bodyPr/>
        <a:lstStyle/>
        <a:p>
          <a:endParaRPr lang="en-US"/>
        </a:p>
      </dgm:t>
    </dgm:pt>
    <dgm:pt modelId="{CF4104E3-C496-4318-9EA5-E7084C65E180}" type="sibTrans" cxnId="{707A9FE0-BAF9-4F55-BBFB-AB075C471CC7}">
      <dgm:prSet/>
      <dgm:spPr/>
      <dgm:t>
        <a:bodyPr/>
        <a:lstStyle/>
        <a:p>
          <a:endParaRPr lang="en-US"/>
        </a:p>
      </dgm:t>
    </dgm:pt>
    <dgm:pt modelId="{678E2010-D93C-47C2-B5BC-028C175D6490}">
      <dgm:prSet/>
      <dgm:spPr/>
      <dgm:t>
        <a:bodyPr/>
        <a:lstStyle/>
        <a:p>
          <a:pPr>
            <a:lnSpc>
              <a:spcPct val="100000"/>
            </a:lnSpc>
          </a:pPr>
          <a:r>
            <a:rPr lang="en-US"/>
            <a:t>Include 3 security questions when registering.</a:t>
          </a:r>
        </a:p>
      </dgm:t>
    </dgm:pt>
    <dgm:pt modelId="{3B9431A8-AE24-4083-B6B2-236E76986C1C}" type="parTrans" cxnId="{3D68F4FB-008F-4095-A75A-B5323DA85F45}">
      <dgm:prSet/>
      <dgm:spPr/>
      <dgm:t>
        <a:bodyPr/>
        <a:lstStyle/>
        <a:p>
          <a:endParaRPr lang="en-US"/>
        </a:p>
      </dgm:t>
    </dgm:pt>
    <dgm:pt modelId="{88D2C56B-86A3-447F-971E-A9EC93A742D4}" type="sibTrans" cxnId="{3D68F4FB-008F-4095-A75A-B5323DA85F45}">
      <dgm:prSet/>
      <dgm:spPr/>
      <dgm:t>
        <a:bodyPr/>
        <a:lstStyle/>
        <a:p>
          <a:endParaRPr lang="en-US"/>
        </a:p>
      </dgm:t>
    </dgm:pt>
    <dgm:pt modelId="{A3B7F31B-75D0-45E2-B8F5-5D0AF795874F}">
      <dgm:prSet/>
      <dgm:spPr/>
      <dgm:t>
        <a:bodyPr/>
        <a:lstStyle/>
        <a:p>
          <a:pPr>
            <a:lnSpc>
              <a:spcPct val="100000"/>
            </a:lnSpc>
            <a:defRPr b="1"/>
          </a:pPr>
          <a:r>
            <a:rPr lang="en-US"/>
            <a:t>Car Listing and Management:</a:t>
          </a:r>
        </a:p>
      </dgm:t>
    </dgm:pt>
    <dgm:pt modelId="{C806FA87-1B95-4FDA-93B2-A77F3DAD3A41}" type="parTrans" cxnId="{24AEEC23-FA3E-4507-9FA7-F4B50FC4F0D8}">
      <dgm:prSet/>
      <dgm:spPr/>
      <dgm:t>
        <a:bodyPr/>
        <a:lstStyle/>
        <a:p>
          <a:endParaRPr lang="en-US"/>
        </a:p>
      </dgm:t>
    </dgm:pt>
    <dgm:pt modelId="{E5294D52-3B01-4383-8458-AF57D450D1B4}" type="sibTrans" cxnId="{24AEEC23-FA3E-4507-9FA7-F4B50FC4F0D8}">
      <dgm:prSet/>
      <dgm:spPr/>
      <dgm:t>
        <a:bodyPr/>
        <a:lstStyle/>
        <a:p>
          <a:endParaRPr lang="en-US"/>
        </a:p>
      </dgm:t>
    </dgm:pt>
    <dgm:pt modelId="{3ACB1373-C38C-4096-B9D0-A61D471ACCA7}">
      <dgm:prSet/>
      <dgm:spPr/>
      <dgm:t>
        <a:bodyPr/>
        <a:lstStyle/>
        <a:p>
          <a:pPr>
            <a:lnSpc>
              <a:spcPct val="100000"/>
            </a:lnSpc>
          </a:pPr>
          <a:r>
            <a:rPr lang="en-US"/>
            <a:t>Car owners can list their vehicles for short-term rental, providing details such as car model, year, mileage, availability calendar, pick up location and rental pricing.</a:t>
          </a:r>
        </a:p>
      </dgm:t>
    </dgm:pt>
    <dgm:pt modelId="{7B509D57-84A2-4642-BAF5-3CC5835677D0}" type="parTrans" cxnId="{69DF6220-8B54-4B33-B549-F745EA945DFA}">
      <dgm:prSet/>
      <dgm:spPr/>
      <dgm:t>
        <a:bodyPr/>
        <a:lstStyle/>
        <a:p>
          <a:endParaRPr lang="en-US"/>
        </a:p>
      </dgm:t>
    </dgm:pt>
    <dgm:pt modelId="{D0A0332E-441E-4194-B1EF-2FE9383D5636}" type="sibTrans" cxnId="{69DF6220-8B54-4B33-B549-F745EA945DFA}">
      <dgm:prSet/>
      <dgm:spPr/>
      <dgm:t>
        <a:bodyPr/>
        <a:lstStyle/>
        <a:p>
          <a:endParaRPr lang="en-US"/>
        </a:p>
      </dgm:t>
    </dgm:pt>
    <dgm:pt modelId="{9EB2E86B-4EBE-4585-B926-6A9C3B4798C6}">
      <dgm:prSet/>
      <dgm:spPr/>
      <dgm:t>
        <a:bodyPr/>
        <a:lstStyle/>
        <a:p>
          <a:pPr>
            <a:lnSpc>
              <a:spcPct val="100000"/>
            </a:lnSpc>
          </a:pPr>
          <a:r>
            <a:rPr lang="en-US"/>
            <a:t>Owners have the ability to manage their car listings, including updating availability and price</a:t>
          </a:r>
        </a:p>
      </dgm:t>
    </dgm:pt>
    <dgm:pt modelId="{94D7636E-CADA-447C-9B7C-4D78796A02FB}" type="parTrans" cxnId="{3B8EF7F2-86DD-4D96-9870-144F69F04884}">
      <dgm:prSet/>
      <dgm:spPr/>
      <dgm:t>
        <a:bodyPr/>
        <a:lstStyle/>
        <a:p>
          <a:endParaRPr lang="en-US"/>
        </a:p>
      </dgm:t>
    </dgm:pt>
    <dgm:pt modelId="{5CEBDB9B-DFCD-4F95-BF36-433BD6B7FBBB}" type="sibTrans" cxnId="{3B8EF7F2-86DD-4D96-9870-144F69F04884}">
      <dgm:prSet/>
      <dgm:spPr/>
      <dgm:t>
        <a:bodyPr/>
        <a:lstStyle/>
        <a:p>
          <a:endParaRPr lang="en-US"/>
        </a:p>
      </dgm:t>
    </dgm:pt>
    <dgm:pt modelId="{807F8C81-66DA-4949-8590-503D2AFCD0DF}">
      <dgm:prSet/>
      <dgm:spPr/>
      <dgm:t>
        <a:bodyPr/>
        <a:lstStyle/>
        <a:p>
          <a:pPr>
            <a:lnSpc>
              <a:spcPct val="100000"/>
            </a:lnSpc>
          </a:pPr>
          <a:r>
            <a:rPr lang="en-US"/>
            <a:t>The system should prevent the same car from being rented by more than once at the same time.</a:t>
          </a:r>
        </a:p>
      </dgm:t>
    </dgm:pt>
    <dgm:pt modelId="{EAEE0CA5-432A-4A47-AF0E-2370FC8BC515}" type="parTrans" cxnId="{CC5E8957-0B62-49BF-92E6-63AF000F179D}">
      <dgm:prSet/>
      <dgm:spPr/>
      <dgm:t>
        <a:bodyPr/>
        <a:lstStyle/>
        <a:p>
          <a:endParaRPr lang="en-US"/>
        </a:p>
      </dgm:t>
    </dgm:pt>
    <dgm:pt modelId="{5855C431-BDE6-471E-91B6-CEE1549718A2}" type="sibTrans" cxnId="{CC5E8957-0B62-49BF-92E6-63AF000F179D}">
      <dgm:prSet/>
      <dgm:spPr/>
      <dgm:t>
        <a:bodyPr/>
        <a:lstStyle/>
        <a:p>
          <a:endParaRPr lang="en-US"/>
        </a:p>
      </dgm:t>
    </dgm:pt>
    <dgm:pt modelId="{C6717641-89A4-4596-8905-B18DDA0B0495}">
      <dgm:prSet/>
      <dgm:spPr/>
      <dgm:t>
        <a:bodyPr/>
        <a:lstStyle/>
        <a:p>
          <a:pPr>
            <a:lnSpc>
              <a:spcPct val="100000"/>
            </a:lnSpc>
            <a:defRPr b="1"/>
          </a:pPr>
          <a:r>
            <a:rPr lang="en-US"/>
            <a:t>Search and Booking:</a:t>
          </a:r>
        </a:p>
      </dgm:t>
    </dgm:pt>
    <dgm:pt modelId="{7D341C23-DD12-4F1E-A9AB-7B22A5F83E1F}" type="parTrans" cxnId="{C3F63540-C35F-4440-AE1F-1E428970839F}">
      <dgm:prSet/>
      <dgm:spPr/>
      <dgm:t>
        <a:bodyPr/>
        <a:lstStyle/>
        <a:p>
          <a:endParaRPr lang="en-US"/>
        </a:p>
      </dgm:t>
    </dgm:pt>
    <dgm:pt modelId="{8C808A7F-C60F-459A-BDF4-BB76B0C18520}" type="sibTrans" cxnId="{C3F63540-C35F-4440-AE1F-1E428970839F}">
      <dgm:prSet/>
      <dgm:spPr/>
      <dgm:t>
        <a:bodyPr/>
        <a:lstStyle/>
        <a:p>
          <a:endParaRPr lang="en-US"/>
        </a:p>
      </dgm:t>
    </dgm:pt>
    <dgm:pt modelId="{2EE591B6-96C0-495A-81D4-345A4A4B7D3E}">
      <dgm:prSet/>
      <dgm:spPr/>
      <dgm:t>
        <a:bodyPr/>
        <a:lstStyle/>
        <a:p>
          <a:pPr>
            <a:lnSpc>
              <a:spcPct val="100000"/>
            </a:lnSpc>
          </a:pPr>
          <a:r>
            <a:rPr lang="en-US"/>
            <a:t>Renters can search for available cars based on location, date, and other preferences.</a:t>
          </a:r>
        </a:p>
      </dgm:t>
    </dgm:pt>
    <dgm:pt modelId="{D8C0C657-3A6A-49A9-8695-D26246DC4CFB}" type="parTrans" cxnId="{FC14D31B-1961-4386-91BB-8FE40C7F1A3B}">
      <dgm:prSet/>
      <dgm:spPr/>
      <dgm:t>
        <a:bodyPr/>
        <a:lstStyle/>
        <a:p>
          <a:endParaRPr lang="en-US"/>
        </a:p>
      </dgm:t>
    </dgm:pt>
    <dgm:pt modelId="{7AB35E89-62CE-4540-82F2-81B30A36E589}" type="sibTrans" cxnId="{FC14D31B-1961-4386-91BB-8FE40C7F1A3B}">
      <dgm:prSet/>
      <dgm:spPr/>
      <dgm:t>
        <a:bodyPr/>
        <a:lstStyle/>
        <a:p>
          <a:endParaRPr lang="en-US"/>
        </a:p>
      </dgm:t>
    </dgm:pt>
    <dgm:pt modelId="{AB5A3B38-828F-4452-BDE5-ABA5E1B869BA}">
      <dgm:prSet/>
      <dgm:spPr/>
      <dgm:t>
        <a:bodyPr/>
        <a:lstStyle/>
        <a:p>
          <a:pPr>
            <a:lnSpc>
              <a:spcPct val="100000"/>
            </a:lnSpc>
          </a:pPr>
          <a:r>
            <a:rPr lang="en-US"/>
            <a:t>Implement a booking system allowing renters to reserve a car for a specific period.</a:t>
          </a:r>
        </a:p>
      </dgm:t>
    </dgm:pt>
    <dgm:pt modelId="{8F17C133-474F-4171-B275-421FE367F005}" type="parTrans" cxnId="{579D5297-77B3-4905-B493-0DA503EEA0EE}">
      <dgm:prSet/>
      <dgm:spPr/>
      <dgm:t>
        <a:bodyPr/>
        <a:lstStyle/>
        <a:p>
          <a:endParaRPr lang="en-US"/>
        </a:p>
      </dgm:t>
    </dgm:pt>
    <dgm:pt modelId="{8F368F7D-44A8-4615-B2C8-8B57A17C5163}" type="sibTrans" cxnId="{579D5297-77B3-4905-B493-0DA503EEA0EE}">
      <dgm:prSet/>
      <dgm:spPr/>
      <dgm:t>
        <a:bodyPr/>
        <a:lstStyle/>
        <a:p>
          <a:endParaRPr lang="en-US"/>
        </a:p>
      </dgm:t>
    </dgm:pt>
    <dgm:pt modelId="{25E1E13D-D2E7-4C4B-8BE8-38604E40B12C}">
      <dgm:prSet/>
      <dgm:spPr/>
      <dgm:t>
        <a:bodyPr/>
        <a:lstStyle/>
        <a:p>
          <a:pPr>
            <a:lnSpc>
              <a:spcPct val="100000"/>
            </a:lnSpc>
            <a:defRPr b="1"/>
          </a:pPr>
          <a:r>
            <a:rPr lang="en-US"/>
            <a:t>Messaging and Communication:</a:t>
          </a:r>
        </a:p>
      </dgm:t>
    </dgm:pt>
    <dgm:pt modelId="{08595591-2094-4BC2-ADC0-FBCBB0E75B05}" type="parTrans" cxnId="{194E6B58-4E8D-441E-9FC9-2ADDABB4CA84}">
      <dgm:prSet/>
      <dgm:spPr/>
      <dgm:t>
        <a:bodyPr/>
        <a:lstStyle/>
        <a:p>
          <a:endParaRPr lang="en-US"/>
        </a:p>
      </dgm:t>
    </dgm:pt>
    <dgm:pt modelId="{6DEC81ED-00ED-4DCB-B67E-6D1A7DB6BACF}" type="sibTrans" cxnId="{194E6B58-4E8D-441E-9FC9-2ADDABB4CA84}">
      <dgm:prSet/>
      <dgm:spPr/>
      <dgm:t>
        <a:bodyPr/>
        <a:lstStyle/>
        <a:p>
          <a:endParaRPr lang="en-US"/>
        </a:p>
      </dgm:t>
    </dgm:pt>
    <dgm:pt modelId="{8E86F887-8D5A-4786-9325-530ABA137AC5}">
      <dgm:prSet/>
      <dgm:spPr/>
      <dgm:t>
        <a:bodyPr/>
        <a:lstStyle/>
        <a:p>
          <a:pPr>
            <a:lnSpc>
              <a:spcPct val="100000"/>
            </a:lnSpc>
          </a:pPr>
          <a:r>
            <a:rPr lang="en-US"/>
            <a:t>DriveShare includes a messaging system to facilitate communication between car owners and renters.</a:t>
          </a:r>
        </a:p>
      </dgm:t>
    </dgm:pt>
    <dgm:pt modelId="{BEC301F2-1955-49AD-A82E-8A50B690CE8B}" type="parTrans" cxnId="{C3384ED7-582E-4AE9-80F7-EFF5B5A27136}">
      <dgm:prSet/>
      <dgm:spPr/>
      <dgm:t>
        <a:bodyPr/>
        <a:lstStyle/>
        <a:p>
          <a:endParaRPr lang="en-US"/>
        </a:p>
      </dgm:t>
    </dgm:pt>
    <dgm:pt modelId="{9E0B09A1-7317-46C4-9982-CB11C0BED073}" type="sibTrans" cxnId="{C3384ED7-582E-4AE9-80F7-EFF5B5A27136}">
      <dgm:prSet/>
      <dgm:spPr/>
      <dgm:t>
        <a:bodyPr/>
        <a:lstStyle/>
        <a:p>
          <a:endParaRPr lang="en-US"/>
        </a:p>
      </dgm:t>
    </dgm:pt>
    <dgm:pt modelId="{0E3C0212-4091-48EC-BEE3-45A0DC1E2935}">
      <dgm:prSet/>
      <dgm:spPr/>
      <dgm:t>
        <a:bodyPr/>
        <a:lstStyle/>
        <a:p>
          <a:pPr>
            <a:lnSpc>
              <a:spcPct val="100000"/>
            </a:lnSpc>
          </a:pPr>
          <a:r>
            <a:rPr lang="en-US"/>
            <a:t>Send notifications for booking requests, confirmations, and important updates via email or in-app messages.</a:t>
          </a:r>
        </a:p>
      </dgm:t>
    </dgm:pt>
    <dgm:pt modelId="{6C0C273F-C3E7-4FAB-A778-10FFBFEFB475}" type="parTrans" cxnId="{DD0DEEAA-D742-4AC3-BE4D-5198C2FD18D3}">
      <dgm:prSet/>
      <dgm:spPr/>
      <dgm:t>
        <a:bodyPr/>
        <a:lstStyle/>
        <a:p>
          <a:endParaRPr lang="en-US"/>
        </a:p>
      </dgm:t>
    </dgm:pt>
    <dgm:pt modelId="{803ED71A-2362-441A-8AC3-A83609FE5851}" type="sibTrans" cxnId="{DD0DEEAA-D742-4AC3-BE4D-5198C2FD18D3}">
      <dgm:prSet/>
      <dgm:spPr/>
      <dgm:t>
        <a:bodyPr/>
        <a:lstStyle/>
        <a:p>
          <a:endParaRPr lang="en-US"/>
        </a:p>
      </dgm:t>
    </dgm:pt>
    <dgm:pt modelId="{6C71E658-04D1-47F8-B93F-5F6479407EFC}">
      <dgm:prSet/>
      <dgm:spPr/>
      <dgm:t>
        <a:bodyPr/>
        <a:lstStyle/>
        <a:p>
          <a:pPr>
            <a:lnSpc>
              <a:spcPct val="100000"/>
            </a:lnSpc>
            <a:defRPr b="1"/>
          </a:pPr>
          <a:r>
            <a:rPr lang="en-US"/>
            <a:t>Payment:</a:t>
          </a:r>
        </a:p>
      </dgm:t>
    </dgm:pt>
    <dgm:pt modelId="{F0B29148-D57C-4BF6-A6F9-C208B8EFE316}" type="parTrans" cxnId="{94BB4CC3-204D-4CCD-830A-30A9E7895CBC}">
      <dgm:prSet/>
      <dgm:spPr/>
      <dgm:t>
        <a:bodyPr/>
        <a:lstStyle/>
        <a:p>
          <a:endParaRPr lang="en-US"/>
        </a:p>
      </dgm:t>
    </dgm:pt>
    <dgm:pt modelId="{8D6DE2D3-4337-4080-B1DE-DA7A44591BC3}" type="sibTrans" cxnId="{94BB4CC3-204D-4CCD-830A-30A9E7895CBC}">
      <dgm:prSet/>
      <dgm:spPr/>
      <dgm:t>
        <a:bodyPr/>
        <a:lstStyle/>
        <a:p>
          <a:endParaRPr lang="en-US"/>
        </a:p>
      </dgm:t>
    </dgm:pt>
    <dgm:pt modelId="{B7988558-6B5A-4DF7-A091-3F3DEB441C30}">
      <dgm:prSet/>
      <dgm:spPr/>
      <dgm:t>
        <a:bodyPr/>
        <a:lstStyle/>
        <a:p>
          <a:pPr>
            <a:lnSpc>
              <a:spcPct val="100000"/>
            </a:lnSpc>
          </a:pPr>
          <a:r>
            <a:rPr lang="en-US"/>
            <a:t>Allow renters to make payment (A real payment is not required. A payment button with amount is enough, clicking on the button will change the balance and send notification to both owner and renter)</a:t>
          </a:r>
        </a:p>
      </dgm:t>
    </dgm:pt>
    <dgm:pt modelId="{C240DC75-F78C-4509-B217-8B2FEF39B265}" type="parTrans" cxnId="{5C38A1F7-3D7F-4BD9-B73A-89A09EB8AFA0}">
      <dgm:prSet/>
      <dgm:spPr/>
      <dgm:t>
        <a:bodyPr/>
        <a:lstStyle/>
        <a:p>
          <a:endParaRPr lang="en-US"/>
        </a:p>
      </dgm:t>
    </dgm:pt>
    <dgm:pt modelId="{ED376D4D-518F-4175-9FB9-46D735A2CC03}" type="sibTrans" cxnId="{5C38A1F7-3D7F-4BD9-B73A-89A09EB8AFA0}">
      <dgm:prSet/>
      <dgm:spPr/>
      <dgm:t>
        <a:bodyPr/>
        <a:lstStyle/>
        <a:p>
          <a:endParaRPr lang="en-US"/>
        </a:p>
      </dgm:t>
    </dgm:pt>
    <dgm:pt modelId="{112AFF84-BCD5-4639-A8CA-028A1DB92622}" type="pres">
      <dgm:prSet presAssocID="{9408F19D-38D4-4722-889D-5868677436F6}" presName="root" presStyleCnt="0">
        <dgm:presLayoutVars>
          <dgm:dir/>
          <dgm:resizeHandles val="exact"/>
        </dgm:presLayoutVars>
      </dgm:prSet>
      <dgm:spPr/>
    </dgm:pt>
    <dgm:pt modelId="{DA281CD5-6BEF-4731-9DB1-D01199A118B6}" type="pres">
      <dgm:prSet presAssocID="{8D0BAC3F-71C8-4C3C-AA77-AD14A7B7C866}" presName="compNode" presStyleCnt="0"/>
      <dgm:spPr/>
    </dgm:pt>
    <dgm:pt modelId="{B2A06938-8886-4479-AD7F-5BF4A2F59FBA}" type="pres">
      <dgm:prSet presAssocID="{8D0BAC3F-71C8-4C3C-AA77-AD14A7B7C86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nlock"/>
        </a:ext>
      </dgm:extLst>
    </dgm:pt>
    <dgm:pt modelId="{14F3E720-09C1-41CC-88F2-7366F4898D41}" type="pres">
      <dgm:prSet presAssocID="{8D0BAC3F-71C8-4C3C-AA77-AD14A7B7C866}" presName="iconSpace" presStyleCnt="0"/>
      <dgm:spPr/>
    </dgm:pt>
    <dgm:pt modelId="{90D142D3-4BB0-4B6A-99D9-ADF5B2CA8299}" type="pres">
      <dgm:prSet presAssocID="{8D0BAC3F-71C8-4C3C-AA77-AD14A7B7C866}" presName="parTx" presStyleLbl="revTx" presStyleIdx="0" presStyleCnt="10">
        <dgm:presLayoutVars>
          <dgm:chMax val="0"/>
          <dgm:chPref val="0"/>
        </dgm:presLayoutVars>
      </dgm:prSet>
      <dgm:spPr/>
    </dgm:pt>
    <dgm:pt modelId="{D593BA4C-2FAC-4376-9840-DF98EA57DC67}" type="pres">
      <dgm:prSet presAssocID="{8D0BAC3F-71C8-4C3C-AA77-AD14A7B7C866}" presName="txSpace" presStyleCnt="0"/>
      <dgm:spPr/>
    </dgm:pt>
    <dgm:pt modelId="{76F83025-FB8A-4BDB-B5C8-222924A02D76}" type="pres">
      <dgm:prSet presAssocID="{8D0BAC3F-71C8-4C3C-AA77-AD14A7B7C866}" presName="desTx" presStyleLbl="revTx" presStyleIdx="1" presStyleCnt="10">
        <dgm:presLayoutVars/>
      </dgm:prSet>
      <dgm:spPr/>
    </dgm:pt>
    <dgm:pt modelId="{CED0F1FD-8105-45CE-A863-BF7C28831F45}" type="pres">
      <dgm:prSet presAssocID="{EF8B4941-8191-4E25-BA5F-BCB8D0075125}" presName="sibTrans" presStyleCnt="0"/>
      <dgm:spPr/>
    </dgm:pt>
    <dgm:pt modelId="{7360E758-D839-4332-AEE6-B71C1637F3FB}" type="pres">
      <dgm:prSet presAssocID="{A3B7F31B-75D0-45E2-B8F5-5D0AF795874F}" presName="compNode" presStyleCnt="0"/>
      <dgm:spPr/>
    </dgm:pt>
    <dgm:pt modelId="{CE665EAB-2938-40DB-B89D-5C626AD76594}" type="pres">
      <dgm:prSet presAssocID="{A3B7F31B-75D0-45E2-B8F5-5D0AF795874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DC3D4C9D-A3E6-4CB1-9867-E5211B5BA584}" type="pres">
      <dgm:prSet presAssocID="{A3B7F31B-75D0-45E2-B8F5-5D0AF795874F}" presName="iconSpace" presStyleCnt="0"/>
      <dgm:spPr/>
    </dgm:pt>
    <dgm:pt modelId="{D1A43E8B-9794-42F3-8A7A-5EDBFFA42493}" type="pres">
      <dgm:prSet presAssocID="{A3B7F31B-75D0-45E2-B8F5-5D0AF795874F}" presName="parTx" presStyleLbl="revTx" presStyleIdx="2" presStyleCnt="10">
        <dgm:presLayoutVars>
          <dgm:chMax val="0"/>
          <dgm:chPref val="0"/>
        </dgm:presLayoutVars>
      </dgm:prSet>
      <dgm:spPr/>
    </dgm:pt>
    <dgm:pt modelId="{F0E8D68D-754A-4FF5-AEB2-30325F5D483A}" type="pres">
      <dgm:prSet presAssocID="{A3B7F31B-75D0-45E2-B8F5-5D0AF795874F}" presName="txSpace" presStyleCnt="0"/>
      <dgm:spPr/>
    </dgm:pt>
    <dgm:pt modelId="{09FFE971-080E-417A-AAB6-A4B3F047B897}" type="pres">
      <dgm:prSet presAssocID="{A3B7F31B-75D0-45E2-B8F5-5D0AF795874F}" presName="desTx" presStyleLbl="revTx" presStyleIdx="3" presStyleCnt="10">
        <dgm:presLayoutVars/>
      </dgm:prSet>
      <dgm:spPr/>
    </dgm:pt>
    <dgm:pt modelId="{D3A018BC-4A37-4370-9B83-FFD165F92A83}" type="pres">
      <dgm:prSet presAssocID="{E5294D52-3B01-4383-8458-AF57D450D1B4}" presName="sibTrans" presStyleCnt="0"/>
      <dgm:spPr/>
    </dgm:pt>
    <dgm:pt modelId="{F6AD4942-5607-4CD9-BD12-E4BFE657F9C5}" type="pres">
      <dgm:prSet presAssocID="{C6717641-89A4-4596-8905-B18DDA0B0495}" presName="compNode" presStyleCnt="0"/>
      <dgm:spPr/>
    </dgm:pt>
    <dgm:pt modelId="{362154E0-F835-4A56-9F32-1FE864A31F5B}" type="pres">
      <dgm:prSet presAssocID="{C6717641-89A4-4596-8905-B18DDA0B04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owser Window"/>
        </a:ext>
      </dgm:extLst>
    </dgm:pt>
    <dgm:pt modelId="{E958EDED-0568-4090-9AE0-F137FA813202}" type="pres">
      <dgm:prSet presAssocID="{C6717641-89A4-4596-8905-B18DDA0B0495}" presName="iconSpace" presStyleCnt="0"/>
      <dgm:spPr/>
    </dgm:pt>
    <dgm:pt modelId="{D80F1363-5E45-4C2C-8A20-711808B59F42}" type="pres">
      <dgm:prSet presAssocID="{C6717641-89A4-4596-8905-B18DDA0B0495}" presName="parTx" presStyleLbl="revTx" presStyleIdx="4" presStyleCnt="10">
        <dgm:presLayoutVars>
          <dgm:chMax val="0"/>
          <dgm:chPref val="0"/>
        </dgm:presLayoutVars>
      </dgm:prSet>
      <dgm:spPr/>
    </dgm:pt>
    <dgm:pt modelId="{3B5B1CDE-97D3-41C6-A110-5DF2F2B6F6BE}" type="pres">
      <dgm:prSet presAssocID="{C6717641-89A4-4596-8905-B18DDA0B0495}" presName="txSpace" presStyleCnt="0"/>
      <dgm:spPr/>
    </dgm:pt>
    <dgm:pt modelId="{8A2250AC-6FB4-4D5D-9761-4265394BEE2B}" type="pres">
      <dgm:prSet presAssocID="{C6717641-89A4-4596-8905-B18DDA0B0495}" presName="desTx" presStyleLbl="revTx" presStyleIdx="5" presStyleCnt="10">
        <dgm:presLayoutVars/>
      </dgm:prSet>
      <dgm:spPr/>
    </dgm:pt>
    <dgm:pt modelId="{E24FCCD0-30FD-480E-B09D-6D71CD4DA731}" type="pres">
      <dgm:prSet presAssocID="{8C808A7F-C60F-459A-BDF4-BB76B0C18520}" presName="sibTrans" presStyleCnt="0"/>
      <dgm:spPr/>
    </dgm:pt>
    <dgm:pt modelId="{75A1C1EB-3A87-4FE7-9A26-B4D6B101E756}" type="pres">
      <dgm:prSet presAssocID="{25E1E13D-D2E7-4C4B-8BE8-38604E40B12C}" presName="compNode" presStyleCnt="0"/>
      <dgm:spPr/>
    </dgm:pt>
    <dgm:pt modelId="{832A9F2B-9F3C-4192-8C4D-259AE86E9B0F}" type="pres">
      <dgm:prSet presAssocID="{25E1E13D-D2E7-4C4B-8BE8-38604E40B12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Bubble"/>
        </a:ext>
      </dgm:extLst>
    </dgm:pt>
    <dgm:pt modelId="{514D6F09-83A1-4CBD-B01F-903CFDB07C8A}" type="pres">
      <dgm:prSet presAssocID="{25E1E13D-D2E7-4C4B-8BE8-38604E40B12C}" presName="iconSpace" presStyleCnt="0"/>
      <dgm:spPr/>
    </dgm:pt>
    <dgm:pt modelId="{F8BCBCED-D8E5-404B-A19B-705DE34F5016}" type="pres">
      <dgm:prSet presAssocID="{25E1E13D-D2E7-4C4B-8BE8-38604E40B12C}" presName="parTx" presStyleLbl="revTx" presStyleIdx="6" presStyleCnt="10">
        <dgm:presLayoutVars>
          <dgm:chMax val="0"/>
          <dgm:chPref val="0"/>
        </dgm:presLayoutVars>
      </dgm:prSet>
      <dgm:spPr/>
    </dgm:pt>
    <dgm:pt modelId="{E7AF4139-1F0C-40D3-80AD-F8AA1CD86D71}" type="pres">
      <dgm:prSet presAssocID="{25E1E13D-D2E7-4C4B-8BE8-38604E40B12C}" presName="txSpace" presStyleCnt="0"/>
      <dgm:spPr/>
    </dgm:pt>
    <dgm:pt modelId="{C22CA53E-FD82-419D-A92A-68763DBD1051}" type="pres">
      <dgm:prSet presAssocID="{25E1E13D-D2E7-4C4B-8BE8-38604E40B12C}" presName="desTx" presStyleLbl="revTx" presStyleIdx="7" presStyleCnt="10">
        <dgm:presLayoutVars/>
      </dgm:prSet>
      <dgm:spPr/>
    </dgm:pt>
    <dgm:pt modelId="{49215227-EEC8-42EC-BD48-7B1D67F5A3B4}" type="pres">
      <dgm:prSet presAssocID="{6DEC81ED-00ED-4DCB-B67E-6D1A7DB6BACF}" presName="sibTrans" presStyleCnt="0"/>
      <dgm:spPr/>
    </dgm:pt>
    <dgm:pt modelId="{843F4410-495C-4EC6-8F86-255EC2D1950D}" type="pres">
      <dgm:prSet presAssocID="{6C71E658-04D1-47F8-B93F-5F6479407EFC}" presName="compNode" presStyleCnt="0"/>
      <dgm:spPr/>
    </dgm:pt>
    <dgm:pt modelId="{7330F4C1-B91D-4E17-B0A9-D5A6E69B5FA4}" type="pres">
      <dgm:prSet presAssocID="{6C71E658-04D1-47F8-B93F-5F6479407EF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redit card"/>
        </a:ext>
      </dgm:extLst>
    </dgm:pt>
    <dgm:pt modelId="{9D2F5878-97D7-45F1-85AE-80F49BC49AF3}" type="pres">
      <dgm:prSet presAssocID="{6C71E658-04D1-47F8-B93F-5F6479407EFC}" presName="iconSpace" presStyleCnt="0"/>
      <dgm:spPr/>
    </dgm:pt>
    <dgm:pt modelId="{CA819793-F413-487A-BDFF-25C962277B10}" type="pres">
      <dgm:prSet presAssocID="{6C71E658-04D1-47F8-B93F-5F6479407EFC}" presName="parTx" presStyleLbl="revTx" presStyleIdx="8" presStyleCnt="10">
        <dgm:presLayoutVars>
          <dgm:chMax val="0"/>
          <dgm:chPref val="0"/>
        </dgm:presLayoutVars>
      </dgm:prSet>
      <dgm:spPr/>
    </dgm:pt>
    <dgm:pt modelId="{950E70B3-DDFA-41AF-88BF-0ADB86012966}" type="pres">
      <dgm:prSet presAssocID="{6C71E658-04D1-47F8-B93F-5F6479407EFC}" presName="txSpace" presStyleCnt="0"/>
      <dgm:spPr/>
    </dgm:pt>
    <dgm:pt modelId="{4B18B95E-631E-4DC1-B4A6-4DFD19AC2785}" type="pres">
      <dgm:prSet presAssocID="{6C71E658-04D1-47F8-B93F-5F6479407EFC}" presName="desTx" presStyleLbl="revTx" presStyleIdx="9" presStyleCnt="10">
        <dgm:presLayoutVars/>
      </dgm:prSet>
      <dgm:spPr/>
    </dgm:pt>
  </dgm:ptLst>
  <dgm:cxnLst>
    <dgm:cxn modelId="{1D611203-16A4-499D-9D99-60C6E0B56BED}" type="presOf" srcId="{678E2010-D93C-47C2-B5BC-028C175D6490}" destId="{76F83025-FB8A-4BDB-B5C8-222924A02D76}" srcOrd="0" destOrd="1" presId="urn:microsoft.com/office/officeart/2018/5/layout/CenteredIconLabelDescriptionList"/>
    <dgm:cxn modelId="{91927D0B-CB2B-4A6E-ABCC-56761517AEAB}" type="presOf" srcId="{0E3C0212-4091-48EC-BEE3-45A0DC1E2935}" destId="{C22CA53E-FD82-419D-A92A-68763DBD1051}" srcOrd="0" destOrd="1" presId="urn:microsoft.com/office/officeart/2018/5/layout/CenteredIconLabelDescriptionList"/>
    <dgm:cxn modelId="{B2530813-075F-476E-8A28-729D513EFB6F}" type="presOf" srcId="{25E1E13D-D2E7-4C4B-8BE8-38604E40B12C}" destId="{F8BCBCED-D8E5-404B-A19B-705DE34F5016}" srcOrd="0" destOrd="0" presId="urn:microsoft.com/office/officeart/2018/5/layout/CenteredIconLabelDescriptionList"/>
    <dgm:cxn modelId="{FC14D31B-1961-4386-91BB-8FE40C7F1A3B}" srcId="{C6717641-89A4-4596-8905-B18DDA0B0495}" destId="{2EE591B6-96C0-495A-81D4-345A4A4B7D3E}" srcOrd="0" destOrd="0" parTransId="{D8C0C657-3A6A-49A9-8695-D26246DC4CFB}" sibTransId="{7AB35E89-62CE-4540-82F2-81B30A36E589}"/>
    <dgm:cxn modelId="{69DF6220-8B54-4B33-B549-F745EA945DFA}" srcId="{A3B7F31B-75D0-45E2-B8F5-5D0AF795874F}" destId="{3ACB1373-C38C-4096-B9D0-A61D471ACCA7}" srcOrd="0" destOrd="0" parTransId="{7B509D57-84A2-4642-BAF5-3CC5835677D0}" sibTransId="{D0A0332E-441E-4194-B1EF-2FE9383D5636}"/>
    <dgm:cxn modelId="{24AEEC23-FA3E-4507-9FA7-F4B50FC4F0D8}" srcId="{9408F19D-38D4-4722-889D-5868677436F6}" destId="{A3B7F31B-75D0-45E2-B8F5-5D0AF795874F}" srcOrd="1" destOrd="0" parTransId="{C806FA87-1B95-4FDA-93B2-A77F3DAD3A41}" sibTransId="{E5294D52-3B01-4383-8458-AF57D450D1B4}"/>
    <dgm:cxn modelId="{7FD45E3C-5BC3-4CE0-B38F-986EFB17DE14}" srcId="{9408F19D-38D4-4722-889D-5868677436F6}" destId="{8D0BAC3F-71C8-4C3C-AA77-AD14A7B7C866}" srcOrd="0" destOrd="0" parTransId="{5307355D-6B22-4CDD-A200-924452B738FB}" sibTransId="{EF8B4941-8191-4E25-BA5F-BCB8D0075125}"/>
    <dgm:cxn modelId="{C3F63540-C35F-4440-AE1F-1E428970839F}" srcId="{9408F19D-38D4-4722-889D-5868677436F6}" destId="{C6717641-89A4-4596-8905-B18DDA0B0495}" srcOrd="2" destOrd="0" parTransId="{7D341C23-DD12-4F1E-A9AB-7B22A5F83E1F}" sibTransId="{8C808A7F-C60F-459A-BDF4-BB76B0C18520}"/>
    <dgm:cxn modelId="{451BD163-8E75-4F23-A663-DA008A087245}" type="presOf" srcId="{C6717641-89A4-4596-8905-B18DDA0B0495}" destId="{D80F1363-5E45-4C2C-8A20-711808B59F42}" srcOrd="0" destOrd="0" presId="urn:microsoft.com/office/officeart/2018/5/layout/CenteredIconLabelDescriptionList"/>
    <dgm:cxn modelId="{8AD14B4F-B423-40C4-B796-6C34F9A995BA}" type="presOf" srcId="{AB5A3B38-828F-4452-BDE5-ABA5E1B869BA}" destId="{8A2250AC-6FB4-4D5D-9761-4265394BEE2B}" srcOrd="0" destOrd="1" presId="urn:microsoft.com/office/officeart/2018/5/layout/CenteredIconLabelDescriptionList"/>
    <dgm:cxn modelId="{46DADA73-9F78-41B1-9FC9-56494555D900}" type="presOf" srcId="{3ACB1373-C38C-4096-B9D0-A61D471ACCA7}" destId="{09FFE971-080E-417A-AAB6-A4B3F047B897}" srcOrd="0" destOrd="0" presId="urn:microsoft.com/office/officeart/2018/5/layout/CenteredIconLabelDescriptionList"/>
    <dgm:cxn modelId="{CC5E8957-0B62-49BF-92E6-63AF000F179D}" srcId="{A3B7F31B-75D0-45E2-B8F5-5D0AF795874F}" destId="{807F8C81-66DA-4949-8590-503D2AFCD0DF}" srcOrd="2" destOrd="0" parTransId="{EAEE0CA5-432A-4A47-AF0E-2370FC8BC515}" sibTransId="{5855C431-BDE6-471E-91B6-CEE1549718A2}"/>
    <dgm:cxn modelId="{DE69B257-03A1-45E6-91E5-C22BB595B180}" type="presOf" srcId="{6B8D4ED7-D600-4E88-B271-18B9B770C5DC}" destId="{76F83025-FB8A-4BDB-B5C8-222924A02D76}" srcOrd="0" destOrd="0" presId="urn:microsoft.com/office/officeart/2018/5/layout/CenteredIconLabelDescriptionList"/>
    <dgm:cxn modelId="{194E6B58-4E8D-441E-9FC9-2ADDABB4CA84}" srcId="{9408F19D-38D4-4722-889D-5868677436F6}" destId="{25E1E13D-D2E7-4C4B-8BE8-38604E40B12C}" srcOrd="3" destOrd="0" parTransId="{08595591-2094-4BC2-ADC0-FBCBB0E75B05}" sibTransId="{6DEC81ED-00ED-4DCB-B67E-6D1A7DB6BACF}"/>
    <dgm:cxn modelId="{412E0E8C-E220-475C-B7CF-572212845A60}" type="presOf" srcId="{8E86F887-8D5A-4786-9325-530ABA137AC5}" destId="{C22CA53E-FD82-419D-A92A-68763DBD1051}" srcOrd="0" destOrd="0" presId="urn:microsoft.com/office/officeart/2018/5/layout/CenteredIconLabelDescriptionList"/>
    <dgm:cxn modelId="{87CDD393-F5C8-4A3D-8F9F-616EA7F3F33F}" type="presOf" srcId="{9EB2E86B-4EBE-4585-B926-6A9C3B4798C6}" destId="{09FFE971-080E-417A-AAB6-A4B3F047B897}" srcOrd="0" destOrd="1" presId="urn:microsoft.com/office/officeart/2018/5/layout/CenteredIconLabelDescriptionList"/>
    <dgm:cxn modelId="{579D5297-77B3-4905-B493-0DA503EEA0EE}" srcId="{C6717641-89A4-4596-8905-B18DDA0B0495}" destId="{AB5A3B38-828F-4452-BDE5-ABA5E1B869BA}" srcOrd="1" destOrd="0" parTransId="{8F17C133-474F-4171-B275-421FE367F005}" sibTransId="{8F368F7D-44A8-4615-B2C8-8B57A17C5163}"/>
    <dgm:cxn modelId="{F9AD94A2-7642-4247-9B0A-90BD611090D6}" type="presOf" srcId="{9408F19D-38D4-4722-889D-5868677436F6}" destId="{112AFF84-BCD5-4639-A8CA-028A1DB92622}" srcOrd="0" destOrd="0" presId="urn:microsoft.com/office/officeart/2018/5/layout/CenteredIconLabelDescriptionList"/>
    <dgm:cxn modelId="{73299CA7-9FC9-4AED-8158-C8A977DE4F55}" type="presOf" srcId="{8D0BAC3F-71C8-4C3C-AA77-AD14A7B7C866}" destId="{90D142D3-4BB0-4B6A-99D9-ADF5B2CA8299}" srcOrd="0" destOrd="0" presId="urn:microsoft.com/office/officeart/2018/5/layout/CenteredIconLabelDescriptionList"/>
    <dgm:cxn modelId="{2A044DAA-E63B-4080-BA62-30ABDF10444C}" type="presOf" srcId="{6C71E658-04D1-47F8-B93F-5F6479407EFC}" destId="{CA819793-F413-487A-BDFF-25C962277B10}" srcOrd="0" destOrd="0" presId="urn:microsoft.com/office/officeart/2018/5/layout/CenteredIconLabelDescriptionList"/>
    <dgm:cxn modelId="{DD0DEEAA-D742-4AC3-BE4D-5198C2FD18D3}" srcId="{25E1E13D-D2E7-4C4B-8BE8-38604E40B12C}" destId="{0E3C0212-4091-48EC-BEE3-45A0DC1E2935}" srcOrd="1" destOrd="0" parTransId="{6C0C273F-C3E7-4FAB-A778-10FFBFEFB475}" sibTransId="{803ED71A-2362-441A-8AC3-A83609FE5851}"/>
    <dgm:cxn modelId="{94BB4CC3-204D-4CCD-830A-30A9E7895CBC}" srcId="{9408F19D-38D4-4722-889D-5868677436F6}" destId="{6C71E658-04D1-47F8-B93F-5F6479407EFC}" srcOrd="4" destOrd="0" parTransId="{F0B29148-D57C-4BF6-A6F9-C208B8EFE316}" sibTransId="{8D6DE2D3-4337-4080-B1DE-DA7A44591BC3}"/>
    <dgm:cxn modelId="{B2354EC8-8D5F-4DD8-90B9-B26DC3F00E49}" type="presOf" srcId="{2EE591B6-96C0-495A-81D4-345A4A4B7D3E}" destId="{8A2250AC-6FB4-4D5D-9761-4265394BEE2B}" srcOrd="0" destOrd="0" presId="urn:microsoft.com/office/officeart/2018/5/layout/CenteredIconLabelDescriptionList"/>
    <dgm:cxn modelId="{C3384ED7-582E-4AE9-80F7-EFF5B5A27136}" srcId="{25E1E13D-D2E7-4C4B-8BE8-38604E40B12C}" destId="{8E86F887-8D5A-4786-9325-530ABA137AC5}" srcOrd="0" destOrd="0" parTransId="{BEC301F2-1955-49AD-A82E-8A50B690CE8B}" sibTransId="{9E0B09A1-7317-46C4-9982-CB11C0BED073}"/>
    <dgm:cxn modelId="{7ACE9ADB-495F-432F-8DBA-25C332273171}" type="presOf" srcId="{B7988558-6B5A-4DF7-A091-3F3DEB441C30}" destId="{4B18B95E-631E-4DC1-B4A6-4DFD19AC2785}" srcOrd="0" destOrd="0" presId="urn:microsoft.com/office/officeart/2018/5/layout/CenteredIconLabelDescriptionList"/>
    <dgm:cxn modelId="{707A9FE0-BAF9-4F55-BBFB-AB075C471CC7}" srcId="{8D0BAC3F-71C8-4C3C-AA77-AD14A7B7C866}" destId="{6B8D4ED7-D600-4E88-B271-18B9B770C5DC}" srcOrd="0" destOrd="0" parTransId="{93EC5F83-A494-456B-AD58-26F8DB01A629}" sibTransId="{CF4104E3-C496-4318-9EA5-E7084C65E180}"/>
    <dgm:cxn modelId="{75D9BEF2-0F79-44CC-84A0-755159F29AE3}" type="presOf" srcId="{807F8C81-66DA-4949-8590-503D2AFCD0DF}" destId="{09FFE971-080E-417A-AAB6-A4B3F047B897}" srcOrd="0" destOrd="2" presId="urn:microsoft.com/office/officeart/2018/5/layout/CenteredIconLabelDescriptionList"/>
    <dgm:cxn modelId="{3B8EF7F2-86DD-4D96-9870-144F69F04884}" srcId="{A3B7F31B-75D0-45E2-B8F5-5D0AF795874F}" destId="{9EB2E86B-4EBE-4585-B926-6A9C3B4798C6}" srcOrd="1" destOrd="0" parTransId="{94D7636E-CADA-447C-9B7C-4D78796A02FB}" sibTransId="{5CEBDB9B-DFCD-4F95-BF36-433BD6B7FBBB}"/>
    <dgm:cxn modelId="{8F4740F3-A1F0-484F-B5D1-500A6303EA7F}" type="presOf" srcId="{A3B7F31B-75D0-45E2-B8F5-5D0AF795874F}" destId="{D1A43E8B-9794-42F3-8A7A-5EDBFFA42493}" srcOrd="0" destOrd="0" presId="urn:microsoft.com/office/officeart/2018/5/layout/CenteredIconLabelDescriptionList"/>
    <dgm:cxn modelId="{5C38A1F7-3D7F-4BD9-B73A-89A09EB8AFA0}" srcId="{6C71E658-04D1-47F8-B93F-5F6479407EFC}" destId="{B7988558-6B5A-4DF7-A091-3F3DEB441C30}" srcOrd="0" destOrd="0" parTransId="{C240DC75-F78C-4509-B217-8B2FEF39B265}" sibTransId="{ED376D4D-518F-4175-9FB9-46D735A2CC03}"/>
    <dgm:cxn modelId="{3D68F4FB-008F-4095-A75A-B5323DA85F45}" srcId="{8D0BAC3F-71C8-4C3C-AA77-AD14A7B7C866}" destId="{678E2010-D93C-47C2-B5BC-028C175D6490}" srcOrd="1" destOrd="0" parTransId="{3B9431A8-AE24-4083-B6B2-236E76986C1C}" sibTransId="{88D2C56B-86A3-447F-971E-A9EC93A742D4}"/>
    <dgm:cxn modelId="{E8E09E31-E60D-4900-A6C4-3B9ADD6BFC05}" type="presParOf" srcId="{112AFF84-BCD5-4639-A8CA-028A1DB92622}" destId="{DA281CD5-6BEF-4731-9DB1-D01199A118B6}" srcOrd="0" destOrd="0" presId="urn:microsoft.com/office/officeart/2018/5/layout/CenteredIconLabelDescriptionList"/>
    <dgm:cxn modelId="{A5FDA2E9-A11C-4567-A4A7-E41B4653633F}" type="presParOf" srcId="{DA281CD5-6BEF-4731-9DB1-D01199A118B6}" destId="{B2A06938-8886-4479-AD7F-5BF4A2F59FBA}" srcOrd="0" destOrd="0" presId="urn:microsoft.com/office/officeart/2018/5/layout/CenteredIconLabelDescriptionList"/>
    <dgm:cxn modelId="{45908A99-5500-4CED-8E26-7CAE0D52FEB0}" type="presParOf" srcId="{DA281CD5-6BEF-4731-9DB1-D01199A118B6}" destId="{14F3E720-09C1-41CC-88F2-7366F4898D41}" srcOrd="1" destOrd="0" presId="urn:microsoft.com/office/officeart/2018/5/layout/CenteredIconLabelDescriptionList"/>
    <dgm:cxn modelId="{D1AB6335-C3B3-4FA7-8D7C-F04A1F521899}" type="presParOf" srcId="{DA281CD5-6BEF-4731-9DB1-D01199A118B6}" destId="{90D142D3-4BB0-4B6A-99D9-ADF5B2CA8299}" srcOrd="2" destOrd="0" presId="urn:microsoft.com/office/officeart/2018/5/layout/CenteredIconLabelDescriptionList"/>
    <dgm:cxn modelId="{D239C76A-386D-4DAC-B5A3-D9AD3476222C}" type="presParOf" srcId="{DA281CD5-6BEF-4731-9DB1-D01199A118B6}" destId="{D593BA4C-2FAC-4376-9840-DF98EA57DC67}" srcOrd="3" destOrd="0" presId="urn:microsoft.com/office/officeart/2018/5/layout/CenteredIconLabelDescriptionList"/>
    <dgm:cxn modelId="{FB789183-1774-4F17-A163-E0158B3FFAE2}" type="presParOf" srcId="{DA281CD5-6BEF-4731-9DB1-D01199A118B6}" destId="{76F83025-FB8A-4BDB-B5C8-222924A02D76}" srcOrd="4" destOrd="0" presId="urn:microsoft.com/office/officeart/2018/5/layout/CenteredIconLabelDescriptionList"/>
    <dgm:cxn modelId="{55BBBD34-117D-42AB-B31C-815DB0D5E1F8}" type="presParOf" srcId="{112AFF84-BCD5-4639-A8CA-028A1DB92622}" destId="{CED0F1FD-8105-45CE-A863-BF7C28831F45}" srcOrd="1" destOrd="0" presId="urn:microsoft.com/office/officeart/2018/5/layout/CenteredIconLabelDescriptionList"/>
    <dgm:cxn modelId="{122AFD54-A26C-4A95-B674-C575913CA501}" type="presParOf" srcId="{112AFF84-BCD5-4639-A8CA-028A1DB92622}" destId="{7360E758-D839-4332-AEE6-B71C1637F3FB}" srcOrd="2" destOrd="0" presId="urn:microsoft.com/office/officeart/2018/5/layout/CenteredIconLabelDescriptionList"/>
    <dgm:cxn modelId="{03C30C2F-1695-4BFE-A558-D8F8C450EE5B}" type="presParOf" srcId="{7360E758-D839-4332-AEE6-B71C1637F3FB}" destId="{CE665EAB-2938-40DB-B89D-5C626AD76594}" srcOrd="0" destOrd="0" presId="urn:microsoft.com/office/officeart/2018/5/layout/CenteredIconLabelDescriptionList"/>
    <dgm:cxn modelId="{E9E8255C-C7D2-4806-9870-8F3C98F0BC10}" type="presParOf" srcId="{7360E758-D839-4332-AEE6-B71C1637F3FB}" destId="{DC3D4C9D-A3E6-4CB1-9867-E5211B5BA584}" srcOrd="1" destOrd="0" presId="urn:microsoft.com/office/officeart/2018/5/layout/CenteredIconLabelDescriptionList"/>
    <dgm:cxn modelId="{8CCD4D5A-490B-40F4-BA51-2BBABD387265}" type="presParOf" srcId="{7360E758-D839-4332-AEE6-B71C1637F3FB}" destId="{D1A43E8B-9794-42F3-8A7A-5EDBFFA42493}" srcOrd="2" destOrd="0" presId="urn:microsoft.com/office/officeart/2018/5/layout/CenteredIconLabelDescriptionList"/>
    <dgm:cxn modelId="{4BCBE223-DE76-4E9A-BB0F-84D0FF2CCC1C}" type="presParOf" srcId="{7360E758-D839-4332-AEE6-B71C1637F3FB}" destId="{F0E8D68D-754A-4FF5-AEB2-30325F5D483A}" srcOrd="3" destOrd="0" presId="urn:microsoft.com/office/officeart/2018/5/layout/CenteredIconLabelDescriptionList"/>
    <dgm:cxn modelId="{05A5A52E-0B13-41AA-9C94-4CB0FFD0A07C}" type="presParOf" srcId="{7360E758-D839-4332-AEE6-B71C1637F3FB}" destId="{09FFE971-080E-417A-AAB6-A4B3F047B897}" srcOrd="4" destOrd="0" presId="urn:microsoft.com/office/officeart/2018/5/layout/CenteredIconLabelDescriptionList"/>
    <dgm:cxn modelId="{5EC1DA0B-6CD9-4428-883B-D76F4A7E5727}" type="presParOf" srcId="{112AFF84-BCD5-4639-A8CA-028A1DB92622}" destId="{D3A018BC-4A37-4370-9B83-FFD165F92A83}" srcOrd="3" destOrd="0" presId="urn:microsoft.com/office/officeart/2018/5/layout/CenteredIconLabelDescriptionList"/>
    <dgm:cxn modelId="{9AAF91CF-B22D-46C3-A254-444A1B47B2DB}" type="presParOf" srcId="{112AFF84-BCD5-4639-A8CA-028A1DB92622}" destId="{F6AD4942-5607-4CD9-BD12-E4BFE657F9C5}" srcOrd="4" destOrd="0" presId="urn:microsoft.com/office/officeart/2018/5/layout/CenteredIconLabelDescriptionList"/>
    <dgm:cxn modelId="{F183E6BD-56E9-4F89-84B0-F69F422D91AF}" type="presParOf" srcId="{F6AD4942-5607-4CD9-BD12-E4BFE657F9C5}" destId="{362154E0-F835-4A56-9F32-1FE864A31F5B}" srcOrd="0" destOrd="0" presId="urn:microsoft.com/office/officeart/2018/5/layout/CenteredIconLabelDescriptionList"/>
    <dgm:cxn modelId="{D6231EF9-8849-4C40-AACD-540EA01E276D}" type="presParOf" srcId="{F6AD4942-5607-4CD9-BD12-E4BFE657F9C5}" destId="{E958EDED-0568-4090-9AE0-F137FA813202}" srcOrd="1" destOrd="0" presId="urn:microsoft.com/office/officeart/2018/5/layout/CenteredIconLabelDescriptionList"/>
    <dgm:cxn modelId="{BA2B42B9-A650-4C30-A375-99D4D1407F49}" type="presParOf" srcId="{F6AD4942-5607-4CD9-BD12-E4BFE657F9C5}" destId="{D80F1363-5E45-4C2C-8A20-711808B59F42}" srcOrd="2" destOrd="0" presId="urn:microsoft.com/office/officeart/2018/5/layout/CenteredIconLabelDescriptionList"/>
    <dgm:cxn modelId="{4AFCC0A7-FEDE-495F-8FBF-0954828BDCAD}" type="presParOf" srcId="{F6AD4942-5607-4CD9-BD12-E4BFE657F9C5}" destId="{3B5B1CDE-97D3-41C6-A110-5DF2F2B6F6BE}" srcOrd="3" destOrd="0" presId="urn:microsoft.com/office/officeart/2018/5/layout/CenteredIconLabelDescriptionList"/>
    <dgm:cxn modelId="{EBAFC711-6D1E-4845-9A43-74E78DDEFF2B}" type="presParOf" srcId="{F6AD4942-5607-4CD9-BD12-E4BFE657F9C5}" destId="{8A2250AC-6FB4-4D5D-9761-4265394BEE2B}" srcOrd="4" destOrd="0" presId="urn:microsoft.com/office/officeart/2018/5/layout/CenteredIconLabelDescriptionList"/>
    <dgm:cxn modelId="{99FE6DD4-36D7-456E-9C5E-636EC42DE001}" type="presParOf" srcId="{112AFF84-BCD5-4639-A8CA-028A1DB92622}" destId="{E24FCCD0-30FD-480E-B09D-6D71CD4DA731}" srcOrd="5" destOrd="0" presId="urn:microsoft.com/office/officeart/2018/5/layout/CenteredIconLabelDescriptionList"/>
    <dgm:cxn modelId="{C0E7D4D8-80FE-491F-BB4C-466BDC14C95A}" type="presParOf" srcId="{112AFF84-BCD5-4639-A8CA-028A1DB92622}" destId="{75A1C1EB-3A87-4FE7-9A26-B4D6B101E756}" srcOrd="6" destOrd="0" presId="urn:microsoft.com/office/officeart/2018/5/layout/CenteredIconLabelDescriptionList"/>
    <dgm:cxn modelId="{CA1AAFD6-9403-48F4-8890-D490FCB0CB5B}" type="presParOf" srcId="{75A1C1EB-3A87-4FE7-9A26-B4D6B101E756}" destId="{832A9F2B-9F3C-4192-8C4D-259AE86E9B0F}" srcOrd="0" destOrd="0" presId="urn:microsoft.com/office/officeart/2018/5/layout/CenteredIconLabelDescriptionList"/>
    <dgm:cxn modelId="{5079121B-2DFC-49F0-B640-757B6426FC3F}" type="presParOf" srcId="{75A1C1EB-3A87-4FE7-9A26-B4D6B101E756}" destId="{514D6F09-83A1-4CBD-B01F-903CFDB07C8A}" srcOrd="1" destOrd="0" presId="urn:microsoft.com/office/officeart/2018/5/layout/CenteredIconLabelDescriptionList"/>
    <dgm:cxn modelId="{B5471FD9-EDD5-4CA0-B8CC-C217A9ECFAB2}" type="presParOf" srcId="{75A1C1EB-3A87-4FE7-9A26-B4D6B101E756}" destId="{F8BCBCED-D8E5-404B-A19B-705DE34F5016}" srcOrd="2" destOrd="0" presId="urn:microsoft.com/office/officeart/2018/5/layout/CenteredIconLabelDescriptionList"/>
    <dgm:cxn modelId="{7CA12CE1-0C77-4DC2-A0AE-0535A686BB40}" type="presParOf" srcId="{75A1C1EB-3A87-4FE7-9A26-B4D6B101E756}" destId="{E7AF4139-1F0C-40D3-80AD-F8AA1CD86D71}" srcOrd="3" destOrd="0" presId="urn:microsoft.com/office/officeart/2018/5/layout/CenteredIconLabelDescriptionList"/>
    <dgm:cxn modelId="{68FBDD29-7731-4B57-8741-DC9CB28E9512}" type="presParOf" srcId="{75A1C1EB-3A87-4FE7-9A26-B4D6B101E756}" destId="{C22CA53E-FD82-419D-A92A-68763DBD1051}" srcOrd="4" destOrd="0" presId="urn:microsoft.com/office/officeart/2018/5/layout/CenteredIconLabelDescriptionList"/>
    <dgm:cxn modelId="{562F2E68-9DBA-42D8-8F37-D5D5F507A9C9}" type="presParOf" srcId="{112AFF84-BCD5-4639-A8CA-028A1DB92622}" destId="{49215227-EEC8-42EC-BD48-7B1D67F5A3B4}" srcOrd="7" destOrd="0" presId="urn:microsoft.com/office/officeart/2018/5/layout/CenteredIconLabelDescriptionList"/>
    <dgm:cxn modelId="{979A8431-D703-4A59-BFD7-D5FD184AC4F3}" type="presParOf" srcId="{112AFF84-BCD5-4639-A8CA-028A1DB92622}" destId="{843F4410-495C-4EC6-8F86-255EC2D1950D}" srcOrd="8" destOrd="0" presId="urn:microsoft.com/office/officeart/2018/5/layout/CenteredIconLabelDescriptionList"/>
    <dgm:cxn modelId="{29A00403-086B-4F18-8FEE-7E95CF587C4A}" type="presParOf" srcId="{843F4410-495C-4EC6-8F86-255EC2D1950D}" destId="{7330F4C1-B91D-4E17-B0A9-D5A6E69B5FA4}" srcOrd="0" destOrd="0" presId="urn:microsoft.com/office/officeart/2018/5/layout/CenteredIconLabelDescriptionList"/>
    <dgm:cxn modelId="{098EC8C2-268C-437E-A515-E4B86526654B}" type="presParOf" srcId="{843F4410-495C-4EC6-8F86-255EC2D1950D}" destId="{9D2F5878-97D7-45F1-85AE-80F49BC49AF3}" srcOrd="1" destOrd="0" presId="urn:microsoft.com/office/officeart/2018/5/layout/CenteredIconLabelDescriptionList"/>
    <dgm:cxn modelId="{C6549838-1C4B-436A-AC16-DB283EBE78CA}" type="presParOf" srcId="{843F4410-495C-4EC6-8F86-255EC2D1950D}" destId="{CA819793-F413-487A-BDFF-25C962277B10}" srcOrd="2" destOrd="0" presId="urn:microsoft.com/office/officeart/2018/5/layout/CenteredIconLabelDescriptionList"/>
    <dgm:cxn modelId="{9369A468-4B93-4AE3-B373-9455DB838775}" type="presParOf" srcId="{843F4410-495C-4EC6-8F86-255EC2D1950D}" destId="{950E70B3-DDFA-41AF-88BF-0ADB86012966}" srcOrd="3" destOrd="0" presId="urn:microsoft.com/office/officeart/2018/5/layout/CenteredIconLabelDescriptionList"/>
    <dgm:cxn modelId="{72FE4BF4-B63D-4707-BDB8-F6208BE59440}" type="presParOf" srcId="{843F4410-495C-4EC6-8F86-255EC2D1950D}" destId="{4B18B95E-631E-4DC1-B4A6-4DFD19AC2785}"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06938-8886-4479-AD7F-5BF4A2F59FBA}">
      <dsp:nvSpPr>
        <dsp:cNvPr id="0" name=""/>
        <dsp:cNvSpPr/>
      </dsp:nvSpPr>
      <dsp:spPr>
        <a:xfrm>
          <a:off x="607271" y="242518"/>
          <a:ext cx="644627" cy="644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142D3-4BB0-4B6A-99D9-ADF5B2CA8299}">
      <dsp:nvSpPr>
        <dsp:cNvPr id="0" name=""/>
        <dsp:cNvSpPr/>
      </dsp:nvSpPr>
      <dsp:spPr>
        <a:xfrm>
          <a:off x="8688" y="1053397"/>
          <a:ext cx="1841793" cy="440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User Registration and Authentication:</a:t>
          </a:r>
        </a:p>
      </dsp:txBody>
      <dsp:txXfrm>
        <a:off x="8688" y="1053397"/>
        <a:ext cx="1841793" cy="440303"/>
      </dsp:txXfrm>
    </dsp:sp>
    <dsp:sp modelId="{76F83025-FB8A-4BDB-B5C8-222924A02D76}">
      <dsp:nvSpPr>
        <dsp:cNvPr id="0" name=""/>
        <dsp:cNvSpPr/>
      </dsp:nvSpPr>
      <dsp:spPr>
        <a:xfrm>
          <a:off x="8688" y="1571026"/>
          <a:ext cx="1841793" cy="2537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Users can register on DriveShare using email and password authentication.</a:t>
          </a:r>
        </a:p>
        <a:p>
          <a:pPr marL="0" lvl="0" indent="0" algn="ctr" defTabSz="488950">
            <a:lnSpc>
              <a:spcPct val="100000"/>
            </a:lnSpc>
            <a:spcBef>
              <a:spcPct val="0"/>
            </a:spcBef>
            <a:spcAft>
              <a:spcPct val="35000"/>
            </a:spcAft>
            <a:buNone/>
          </a:pPr>
          <a:r>
            <a:rPr lang="en-US" sz="1100" kern="1200"/>
            <a:t>Include 3 security questions when registering.</a:t>
          </a:r>
        </a:p>
      </dsp:txBody>
      <dsp:txXfrm>
        <a:off x="8688" y="1571026"/>
        <a:ext cx="1841793" cy="2537792"/>
      </dsp:txXfrm>
    </dsp:sp>
    <dsp:sp modelId="{CE665EAB-2938-40DB-B89D-5C626AD76594}">
      <dsp:nvSpPr>
        <dsp:cNvPr id="0" name=""/>
        <dsp:cNvSpPr/>
      </dsp:nvSpPr>
      <dsp:spPr>
        <a:xfrm>
          <a:off x="2771378" y="242518"/>
          <a:ext cx="644627" cy="644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A43E8B-9794-42F3-8A7A-5EDBFFA42493}">
      <dsp:nvSpPr>
        <dsp:cNvPr id="0" name=""/>
        <dsp:cNvSpPr/>
      </dsp:nvSpPr>
      <dsp:spPr>
        <a:xfrm>
          <a:off x="2172796" y="1053397"/>
          <a:ext cx="1841793" cy="440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Car Listing and Management:</a:t>
          </a:r>
        </a:p>
      </dsp:txBody>
      <dsp:txXfrm>
        <a:off x="2172796" y="1053397"/>
        <a:ext cx="1841793" cy="440303"/>
      </dsp:txXfrm>
    </dsp:sp>
    <dsp:sp modelId="{09FFE971-080E-417A-AAB6-A4B3F047B897}">
      <dsp:nvSpPr>
        <dsp:cNvPr id="0" name=""/>
        <dsp:cNvSpPr/>
      </dsp:nvSpPr>
      <dsp:spPr>
        <a:xfrm>
          <a:off x="2172796" y="1571026"/>
          <a:ext cx="1841793" cy="2537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Car owners can list their vehicles for short-term rental, providing details such as car model, year, mileage, availability calendar, pick up location and rental pricing.</a:t>
          </a:r>
        </a:p>
        <a:p>
          <a:pPr marL="0" lvl="0" indent="0" algn="ctr" defTabSz="488950">
            <a:lnSpc>
              <a:spcPct val="100000"/>
            </a:lnSpc>
            <a:spcBef>
              <a:spcPct val="0"/>
            </a:spcBef>
            <a:spcAft>
              <a:spcPct val="35000"/>
            </a:spcAft>
            <a:buNone/>
          </a:pPr>
          <a:r>
            <a:rPr lang="en-US" sz="1100" kern="1200"/>
            <a:t>Owners have the ability to manage their car listings, including updating availability and price</a:t>
          </a:r>
        </a:p>
        <a:p>
          <a:pPr marL="0" lvl="0" indent="0" algn="ctr" defTabSz="488950">
            <a:lnSpc>
              <a:spcPct val="100000"/>
            </a:lnSpc>
            <a:spcBef>
              <a:spcPct val="0"/>
            </a:spcBef>
            <a:spcAft>
              <a:spcPct val="35000"/>
            </a:spcAft>
            <a:buNone/>
          </a:pPr>
          <a:r>
            <a:rPr lang="en-US" sz="1100" kern="1200"/>
            <a:t>The system should prevent the same car from being rented by more than once at the same time.</a:t>
          </a:r>
        </a:p>
      </dsp:txBody>
      <dsp:txXfrm>
        <a:off x="2172796" y="1571026"/>
        <a:ext cx="1841793" cy="2537792"/>
      </dsp:txXfrm>
    </dsp:sp>
    <dsp:sp modelId="{362154E0-F835-4A56-9F32-1FE864A31F5B}">
      <dsp:nvSpPr>
        <dsp:cNvPr id="0" name=""/>
        <dsp:cNvSpPr/>
      </dsp:nvSpPr>
      <dsp:spPr>
        <a:xfrm>
          <a:off x="4935486" y="242518"/>
          <a:ext cx="644627" cy="644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0F1363-5E45-4C2C-8A20-711808B59F42}">
      <dsp:nvSpPr>
        <dsp:cNvPr id="0" name=""/>
        <dsp:cNvSpPr/>
      </dsp:nvSpPr>
      <dsp:spPr>
        <a:xfrm>
          <a:off x="4336903" y="1053397"/>
          <a:ext cx="1841793" cy="440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Search and Booking:</a:t>
          </a:r>
        </a:p>
      </dsp:txBody>
      <dsp:txXfrm>
        <a:off x="4336903" y="1053397"/>
        <a:ext cx="1841793" cy="440303"/>
      </dsp:txXfrm>
    </dsp:sp>
    <dsp:sp modelId="{8A2250AC-6FB4-4D5D-9761-4265394BEE2B}">
      <dsp:nvSpPr>
        <dsp:cNvPr id="0" name=""/>
        <dsp:cNvSpPr/>
      </dsp:nvSpPr>
      <dsp:spPr>
        <a:xfrm>
          <a:off x="4336903" y="1571026"/>
          <a:ext cx="1841793" cy="2537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Renters can search for available cars based on location, date, and other preferences.</a:t>
          </a:r>
        </a:p>
        <a:p>
          <a:pPr marL="0" lvl="0" indent="0" algn="ctr" defTabSz="488950">
            <a:lnSpc>
              <a:spcPct val="100000"/>
            </a:lnSpc>
            <a:spcBef>
              <a:spcPct val="0"/>
            </a:spcBef>
            <a:spcAft>
              <a:spcPct val="35000"/>
            </a:spcAft>
            <a:buNone/>
          </a:pPr>
          <a:r>
            <a:rPr lang="en-US" sz="1100" kern="1200"/>
            <a:t>Implement a booking system allowing renters to reserve a car for a specific period.</a:t>
          </a:r>
        </a:p>
      </dsp:txBody>
      <dsp:txXfrm>
        <a:off x="4336903" y="1571026"/>
        <a:ext cx="1841793" cy="2537792"/>
      </dsp:txXfrm>
    </dsp:sp>
    <dsp:sp modelId="{832A9F2B-9F3C-4192-8C4D-259AE86E9B0F}">
      <dsp:nvSpPr>
        <dsp:cNvPr id="0" name=""/>
        <dsp:cNvSpPr/>
      </dsp:nvSpPr>
      <dsp:spPr>
        <a:xfrm>
          <a:off x="7099593" y="242518"/>
          <a:ext cx="644627" cy="644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BCBCED-D8E5-404B-A19B-705DE34F5016}">
      <dsp:nvSpPr>
        <dsp:cNvPr id="0" name=""/>
        <dsp:cNvSpPr/>
      </dsp:nvSpPr>
      <dsp:spPr>
        <a:xfrm>
          <a:off x="6501010" y="1053397"/>
          <a:ext cx="1841793" cy="440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Messaging and Communication:</a:t>
          </a:r>
        </a:p>
      </dsp:txBody>
      <dsp:txXfrm>
        <a:off x="6501010" y="1053397"/>
        <a:ext cx="1841793" cy="440303"/>
      </dsp:txXfrm>
    </dsp:sp>
    <dsp:sp modelId="{C22CA53E-FD82-419D-A92A-68763DBD1051}">
      <dsp:nvSpPr>
        <dsp:cNvPr id="0" name=""/>
        <dsp:cNvSpPr/>
      </dsp:nvSpPr>
      <dsp:spPr>
        <a:xfrm>
          <a:off x="6501010" y="1571026"/>
          <a:ext cx="1841793" cy="2537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DriveShare includes a messaging system to facilitate communication between car owners and renters.</a:t>
          </a:r>
        </a:p>
        <a:p>
          <a:pPr marL="0" lvl="0" indent="0" algn="ctr" defTabSz="488950">
            <a:lnSpc>
              <a:spcPct val="100000"/>
            </a:lnSpc>
            <a:spcBef>
              <a:spcPct val="0"/>
            </a:spcBef>
            <a:spcAft>
              <a:spcPct val="35000"/>
            </a:spcAft>
            <a:buNone/>
          </a:pPr>
          <a:r>
            <a:rPr lang="en-US" sz="1100" kern="1200"/>
            <a:t>Send notifications for booking requests, confirmations, and important updates via email or in-app messages.</a:t>
          </a:r>
        </a:p>
      </dsp:txBody>
      <dsp:txXfrm>
        <a:off x="6501010" y="1571026"/>
        <a:ext cx="1841793" cy="2537792"/>
      </dsp:txXfrm>
    </dsp:sp>
    <dsp:sp modelId="{7330F4C1-B91D-4E17-B0A9-D5A6E69B5FA4}">
      <dsp:nvSpPr>
        <dsp:cNvPr id="0" name=""/>
        <dsp:cNvSpPr/>
      </dsp:nvSpPr>
      <dsp:spPr>
        <a:xfrm>
          <a:off x="9263700" y="242518"/>
          <a:ext cx="644627" cy="6446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819793-F413-487A-BDFF-25C962277B10}">
      <dsp:nvSpPr>
        <dsp:cNvPr id="0" name=""/>
        <dsp:cNvSpPr/>
      </dsp:nvSpPr>
      <dsp:spPr>
        <a:xfrm>
          <a:off x="8665117" y="1053397"/>
          <a:ext cx="1841793" cy="440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Payment:</a:t>
          </a:r>
        </a:p>
      </dsp:txBody>
      <dsp:txXfrm>
        <a:off x="8665117" y="1053397"/>
        <a:ext cx="1841793" cy="440303"/>
      </dsp:txXfrm>
    </dsp:sp>
    <dsp:sp modelId="{4B18B95E-631E-4DC1-B4A6-4DFD19AC2785}">
      <dsp:nvSpPr>
        <dsp:cNvPr id="0" name=""/>
        <dsp:cNvSpPr/>
      </dsp:nvSpPr>
      <dsp:spPr>
        <a:xfrm>
          <a:off x="8665117" y="1571026"/>
          <a:ext cx="1841793" cy="2537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Allow renters to make payment (A real payment is not required. A payment button with amount is enough, clicking on the button will change the balance and send notification to both owner and renter)</a:t>
          </a:r>
        </a:p>
      </dsp:txBody>
      <dsp:txXfrm>
        <a:off x="8665117" y="1571026"/>
        <a:ext cx="1841793" cy="253779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624D8F-80AF-43FE-8C0D-B8DD28464CE8}"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3BEFF0-44BA-4868-ACC5-43F0BD592C54}" type="slidenum">
              <a:rPr lang="en-US" smtClean="0"/>
              <a:t>‹#›</a:t>
            </a:fld>
            <a:endParaRPr lang="en-US"/>
          </a:p>
        </p:txBody>
      </p:sp>
    </p:spTree>
    <p:extLst>
      <p:ext uri="{BB962C8B-B14F-4D97-AF65-F5344CB8AC3E}">
        <p14:creationId xmlns:p14="http://schemas.microsoft.com/office/powerpoint/2010/main" val="4247433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Husam Muthanna, and this is my Term Project for CIS-476.</a:t>
            </a:r>
            <a:br>
              <a:rPr lang="en-US" dirty="0"/>
            </a:br>
            <a:r>
              <a:rPr lang="en-US" dirty="0"/>
              <a:t>Today, I’ll walk you through how I used several design patterns to build a My Driver peer to peer rental platform.</a:t>
            </a:r>
          </a:p>
        </p:txBody>
      </p:sp>
      <p:sp>
        <p:nvSpPr>
          <p:cNvPr id="4" name="Slide Number Placeholder 3"/>
          <p:cNvSpPr>
            <a:spLocks noGrp="1"/>
          </p:cNvSpPr>
          <p:nvPr>
            <p:ph type="sldNum" sz="quarter" idx="5"/>
          </p:nvPr>
        </p:nvSpPr>
        <p:spPr/>
        <p:txBody>
          <a:bodyPr/>
          <a:lstStyle/>
          <a:p>
            <a:fld id="{3E3BEFF0-44BA-4868-ACC5-43F0BD592C54}" type="slidenum">
              <a:rPr lang="en-US" smtClean="0"/>
              <a:t>1</a:t>
            </a:fld>
            <a:endParaRPr lang="en-US"/>
          </a:p>
        </p:txBody>
      </p:sp>
    </p:spTree>
    <p:extLst>
      <p:ext uri="{BB962C8B-B14F-4D97-AF65-F5344CB8AC3E}">
        <p14:creationId xmlns:p14="http://schemas.microsoft.com/office/powerpoint/2010/main" val="46116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User Authentication.</a:t>
            </a:r>
            <a:br>
              <a:rPr lang="en-US" dirty="0"/>
            </a:br>
            <a:r>
              <a:rPr lang="en-US" dirty="0"/>
              <a:t>Here, I used the </a:t>
            </a:r>
            <a:r>
              <a:rPr lang="en-US" b="1" dirty="0"/>
              <a:t>Singleton Design Pattern</a:t>
            </a:r>
            <a:r>
              <a:rPr lang="en-US" dirty="0"/>
              <a:t> in the </a:t>
            </a:r>
            <a:r>
              <a:rPr lang="en-US" dirty="0" err="1"/>
              <a:t>SessionManager</a:t>
            </a:r>
            <a:r>
              <a:rPr lang="en-US" dirty="0"/>
              <a:t> class.</a:t>
            </a:r>
            <a:br>
              <a:rPr lang="en-US" dirty="0"/>
            </a:br>
            <a:r>
              <a:rPr lang="en-US" dirty="0"/>
              <a:t>The Singleton ensures that only one instance of a user session exists throughout the app.</a:t>
            </a:r>
            <a:br>
              <a:rPr lang="en-US" dirty="0"/>
            </a:br>
            <a:r>
              <a:rPr lang="en-US" dirty="0"/>
              <a:t>This central management improves both </a:t>
            </a:r>
            <a:r>
              <a:rPr lang="en-US" b="1" dirty="0"/>
              <a:t>security</a:t>
            </a:r>
            <a:r>
              <a:rPr lang="en-US" dirty="0"/>
              <a:t> and </a:t>
            </a:r>
            <a:r>
              <a:rPr lang="en-US" b="1" dirty="0"/>
              <a:t>consistency</a:t>
            </a:r>
            <a:r>
              <a:rPr lang="en-US" dirty="0"/>
              <a:t>, preventing conflicting session data.</a:t>
            </a:r>
            <a:br>
              <a:rPr lang="en-US" dirty="0"/>
            </a:br>
            <a:r>
              <a:rPr lang="en-US" dirty="0"/>
              <a:t>The </a:t>
            </a:r>
            <a:r>
              <a:rPr lang="en-US" dirty="0" err="1"/>
              <a:t>getInstance</a:t>
            </a:r>
            <a:r>
              <a:rPr lang="en-US" dirty="0"/>
              <a:t> method gives us a global access point, which simplifies session control.</a:t>
            </a:r>
          </a:p>
        </p:txBody>
      </p:sp>
      <p:sp>
        <p:nvSpPr>
          <p:cNvPr id="4" name="Slide Number Placeholder 3"/>
          <p:cNvSpPr>
            <a:spLocks noGrp="1"/>
          </p:cNvSpPr>
          <p:nvPr>
            <p:ph type="sldNum" sz="quarter" idx="5"/>
          </p:nvPr>
        </p:nvSpPr>
        <p:spPr/>
        <p:txBody>
          <a:bodyPr/>
          <a:lstStyle/>
          <a:p>
            <a:fld id="{3E3BEFF0-44BA-4868-ACC5-43F0BD592C54}" type="slidenum">
              <a:rPr lang="en-US" smtClean="0"/>
              <a:t>2</a:t>
            </a:fld>
            <a:endParaRPr lang="en-US"/>
          </a:p>
        </p:txBody>
      </p:sp>
    </p:spTree>
    <p:extLst>
      <p:ext uri="{BB962C8B-B14F-4D97-AF65-F5344CB8AC3E}">
        <p14:creationId xmlns:p14="http://schemas.microsoft.com/office/powerpoint/2010/main" val="2135503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a:t>
            </a:r>
            <a:r>
              <a:rPr lang="en-US" b="1" dirty="0"/>
              <a:t>Observer Pattern</a:t>
            </a:r>
            <a:r>
              <a:rPr lang="en-US" dirty="0"/>
              <a:t> was implemented in </a:t>
            </a:r>
            <a:r>
              <a:rPr lang="en-US" dirty="0" err="1"/>
              <a:t>NotificationManager</a:t>
            </a:r>
            <a:r>
              <a:rPr lang="en-US" dirty="0"/>
              <a:t>.</a:t>
            </a:r>
            <a:br>
              <a:rPr lang="en-US" dirty="0"/>
            </a:br>
            <a:r>
              <a:rPr lang="en-US" dirty="0"/>
              <a:t>This handles booking updates and review notifications.</a:t>
            </a:r>
            <a:br>
              <a:rPr lang="en-US" dirty="0"/>
            </a:br>
            <a:r>
              <a:rPr lang="en-US" dirty="0"/>
              <a:t>Users register as observers, and when an event occurs, the system notifies all relevant users.</a:t>
            </a:r>
            <a:br>
              <a:rPr lang="en-US" dirty="0"/>
            </a:br>
            <a:r>
              <a:rPr lang="en-US" dirty="0"/>
              <a:t>It’s a great way to </a:t>
            </a:r>
            <a:r>
              <a:rPr lang="en-US" b="1" dirty="0"/>
              <a:t>decouple</a:t>
            </a:r>
            <a:r>
              <a:rPr lang="en-US" dirty="0"/>
              <a:t> the notification system from the core logic while ensuring </a:t>
            </a:r>
            <a:r>
              <a:rPr lang="en-US" b="1" dirty="0"/>
              <a:t>real-time updates</a:t>
            </a:r>
            <a:r>
              <a:rPr lang="en-US" dirty="0"/>
              <a:t>.</a:t>
            </a:r>
            <a:br>
              <a:rPr lang="en-US" dirty="0"/>
            </a:br>
            <a:r>
              <a:rPr lang="en-US" dirty="0"/>
              <a:t>Plus, all notifications are stored in the database so users don’t miss a thing—even if they’re offline.</a:t>
            </a:r>
          </a:p>
        </p:txBody>
      </p:sp>
      <p:sp>
        <p:nvSpPr>
          <p:cNvPr id="4" name="Slide Number Placeholder 3"/>
          <p:cNvSpPr>
            <a:spLocks noGrp="1"/>
          </p:cNvSpPr>
          <p:nvPr>
            <p:ph type="sldNum" sz="quarter" idx="5"/>
          </p:nvPr>
        </p:nvSpPr>
        <p:spPr/>
        <p:txBody>
          <a:bodyPr/>
          <a:lstStyle/>
          <a:p>
            <a:fld id="{3E3BEFF0-44BA-4868-ACC5-43F0BD592C54}" type="slidenum">
              <a:rPr lang="en-US" smtClean="0"/>
              <a:t>3</a:t>
            </a:fld>
            <a:endParaRPr lang="en-US"/>
          </a:p>
        </p:txBody>
      </p:sp>
    </p:spTree>
    <p:extLst>
      <p:ext uri="{BB962C8B-B14F-4D97-AF65-F5344CB8AC3E}">
        <p14:creationId xmlns:p14="http://schemas.microsoft.com/office/powerpoint/2010/main" val="1078367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managing UI interactions, I applied the </a:t>
            </a:r>
            <a:r>
              <a:rPr lang="en-US" b="1" dirty="0"/>
              <a:t>Mediator Pattern</a:t>
            </a:r>
            <a:r>
              <a:rPr lang="en-US" dirty="0"/>
              <a:t> in the </a:t>
            </a:r>
            <a:r>
              <a:rPr lang="en-US" dirty="0" err="1"/>
              <a:t>UIMediator</a:t>
            </a:r>
            <a:r>
              <a:rPr lang="en-US" dirty="0"/>
              <a:t> class.</a:t>
            </a:r>
            <a:br>
              <a:rPr lang="en-US" dirty="0"/>
            </a:br>
            <a:r>
              <a:rPr lang="en-US" dirty="0"/>
              <a:t>Instead of having components talk directly to each other, they communicate through the mediator.</a:t>
            </a:r>
            <a:br>
              <a:rPr lang="en-US" dirty="0"/>
            </a:br>
            <a:r>
              <a:rPr lang="en-US" dirty="0"/>
              <a:t>This approach leads to a much </a:t>
            </a:r>
            <a:r>
              <a:rPr lang="en-US" b="1" dirty="0"/>
              <a:t>cleaner, decoupled architecture</a:t>
            </a:r>
            <a:r>
              <a:rPr lang="en-US" dirty="0"/>
              <a:t>, making the UI </a:t>
            </a:r>
            <a:r>
              <a:rPr lang="en-US" b="1" dirty="0"/>
              <a:t>modular</a:t>
            </a:r>
            <a:r>
              <a:rPr lang="en-US" dirty="0"/>
              <a:t> and </a:t>
            </a:r>
            <a:r>
              <a:rPr lang="en-US" b="1" dirty="0"/>
              <a:t>easier to maintain</a:t>
            </a:r>
            <a:r>
              <a:rPr lang="en-US" dirty="0"/>
              <a:t>.</a:t>
            </a:r>
            <a:br>
              <a:rPr lang="en-US" dirty="0"/>
            </a:br>
            <a:r>
              <a:rPr lang="en-US" dirty="0"/>
              <a:t>It also helps route events efficiently—like displaying messages, balance changes, or errors.</a:t>
            </a:r>
          </a:p>
          <a:p>
            <a:endParaRPr lang="en-US" dirty="0"/>
          </a:p>
        </p:txBody>
      </p:sp>
      <p:sp>
        <p:nvSpPr>
          <p:cNvPr id="4" name="Slide Number Placeholder 3"/>
          <p:cNvSpPr>
            <a:spLocks noGrp="1"/>
          </p:cNvSpPr>
          <p:nvPr>
            <p:ph type="sldNum" sz="quarter" idx="5"/>
          </p:nvPr>
        </p:nvSpPr>
        <p:spPr/>
        <p:txBody>
          <a:bodyPr/>
          <a:lstStyle/>
          <a:p>
            <a:fld id="{3E3BEFF0-44BA-4868-ACC5-43F0BD592C54}" type="slidenum">
              <a:rPr lang="en-US" smtClean="0"/>
              <a:t>4</a:t>
            </a:fld>
            <a:endParaRPr lang="en-US"/>
          </a:p>
        </p:txBody>
      </p:sp>
    </p:spTree>
    <p:extLst>
      <p:ext uri="{BB962C8B-B14F-4D97-AF65-F5344CB8AC3E}">
        <p14:creationId xmlns:p14="http://schemas.microsoft.com/office/powerpoint/2010/main" val="3960945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car listings is handled using the </a:t>
            </a:r>
            <a:r>
              <a:rPr lang="en-US" b="1" dirty="0"/>
              <a:t>Builder Pattern</a:t>
            </a:r>
            <a:r>
              <a:rPr lang="en-US" dirty="0"/>
              <a:t> with the </a:t>
            </a:r>
            <a:r>
              <a:rPr lang="en-US" dirty="0" err="1"/>
              <a:t>CarListingBuilder</a:t>
            </a:r>
            <a:r>
              <a:rPr lang="en-US" dirty="0"/>
              <a:t> class.</a:t>
            </a:r>
            <a:br>
              <a:rPr lang="en-US" dirty="0"/>
            </a:br>
            <a:r>
              <a:rPr lang="en-US" dirty="0"/>
              <a:t>This pattern is ideal when an object has multiple fields, some optional, some required.</a:t>
            </a:r>
            <a:br>
              <a:rPr lang="en-US" dirty="0"/>
            </a:br>
            <a:r>
              <a:rPr lang="en-US" dirty="0"/>
              <a:t>With methods like </a:t>
            </a:r>
            <a:r>
              <a:rPr lang="en-US" dirty="0" err="1"/>
              <a:t>setModel</a:t>
            </a:r>
            <a:r>
              <a:rPr lang="en-US" dirty="0"/>
              <a:t> or </a:t>
            </a:r>
            <a:r>
              <a:rPr lang="en-US" dirty="0" err="1"/>
              <a:t>setYear</a:t>
            </a:r>
            <a:r>
              <a:rPr lang="en-US" dirty="0"/>
              <a:t>, it allows </a:t>
            </a:r>
            <a:r>
              <a:rPr lang="en-US" b="1" dirty="0"/>
              <a:t>flexible and readable</a:t>
            </a:r>
            <a:r>
              <a:rPr lang="en-US" dirty="0"/>
              <a:t> object creation.</a:t>
            </a:r>
            <a:br>
              <a:rPr lang="en-US" dirty="0"/>
            </a:br>
            <a:r>
              <a:rPr lang="en-US" dirty="0"/>
              <a:t>The final build() method returns a complete listing, ensuring all important fields are correctly set.</a:t>
            </a:r>
          </a:p>
        </p:txBody>
      </p:sp>
      <p:sp>
        <p:nvSpPr>
          <p:cNvPr id="4" name="Slide Number Placeholder 3"/>
          <p:cNvSpPr>
            <a:spLocks noGrp="1"/>
          </p:cNvSpPr>
          <p:nvPr>
            <p:ph type="sldNum" sz="quarter" idx="5"/>
          </p:nvPr>
        </p:nvSpPr>
        <p:spPr/>
        <p:txBody>
          <a:bodyPr/>
          <a:lstStyle/>
          <a:p>
            <a:fld id="{3E3BEFF0-44BA-4868-ACC5-43F0BD592C54}" type="slidenum">
              <a:rPr lang="en-US" smtClean="0"/>
              <a:t>5</a:t>
            </a:fld>
            <a:endParaRPr lang="en-US"/>
          </a:p>
        </p:txBody>
      </p:sp>
    </p:spTree>
    <p:extLst>
      <p:ext uri="{BB962C8B-B14F-4D97-AF65-F5344CB8AC3E}">
        <p14:creationId xmlns:p14="http://schemas.microsoft.com/office/powerpoint/2010/main" val="58740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secure transactions, I used the </a:t>
            </a:r>
            <a:r>
              <a:rPr lang="en-US" b="1" dirty="0"/>
              <a:t>Proxy Pattern</a:t>
            </a:r>
            <a:r>
              <a:rPr lang="en-US" dirty="0"/>
              <a:t> in the </a:t>
            </a:r>
            <a:r>
              <a:rPr lang="en-US" dirty="0" err="1"/>
              <a:t>PaymentProxy</a:t>
            </a:r>
            <a:r>
              <a:rPr lang="en-US" dirty="0"/>
              <a:t> class.</a:t>
            </a:r>
            <a:br>
              <a:rPr lang="en-US" dirty="0"/>
            </a:br>
            <a:r>
              <a:rPr lang="en-US" dirty="0"/>
              <a:t>This acts as a gatekeeper between the app and the payment processor.</a:t>
            </a:r>
            <a:br>
              <a:rPr lang="en-US" dirty="0"/>
            </a:br>
            <a:r>
              <a:rPr lang="en-US" dirty="0"/>
              <a:t>It performs checks like user validation and balance sufficiency before allowing a transaction.</a:t>
            </a:r>
            <a:br>
              <a:rPr lang="en-US" dirty="0"/>
            </a:br>
            <a:r>
              <a:rPr lang="en-US" dirty="0"/>
              <a:t>After payment, it sends out notifications, enhancing both </a:t>
            </a:r>
            <a:r>
              <a:rPr lang="en-US" b="1" dirty="0"/>
              <a:t>security</a:t>
            </a:r>
            <a:r>
              <a:rPr lang="en-US" dirty="0"/>
              <a:t> and </a:t>
            </a:r>
            <a:r>
              <a:rPr lang="en-US" b="1" dirty="0"/>
              <a:t>user experience</a:t>
            </a:r>
            <a:r>
              <a:rPr lang="en-US" dirty="0"/>
              <a:t>.</a:t>
            </a:r>
            <a:br>
              <a:rPr lang="en-US" dirty="0"/>
            </a:br>
            <a:r>
              <a:rPr lang="en-US" dirty="0"/>
              <a:t>The proxy also makes the system </a:t>
            </a:r>
            <a:r>
              <a:rPr lang="en-US" b="1" dirty="0"/>
              <a:t>modular</a:t>
            </a:r>
            <a:r>
              <a:rPr lang="en-US" dirty="0"/>
              <a:t>, keeping sensitive payment logic separate.</a:t>
            </a:r>
          </a:p>
          <a:p>
            <a:endParaRPr lang="en-US" dirty="0"/>
          </a:p>
        </p:txBody>
      </p:sp>
      <p:sp>
        <p:nvSpPr>
          <p:cNvPr id="4" name="Slide Number Placeholder 3"/>
          <p:cNvSpPr>
            <a:spLocks noGrp="1"/>
          </p:cNvSpPr>
          <p:nvPr>
            <p:ph type="sldNum" sz="quarter" idx="5"/>
          </p:nvPr>
        </p:nvSpPr>
        <p:spPr/>
        <p:txBody>
          <a:bodyPr/>
          <a:lstStyle/>
          <a:p>
            <a:fld id="{3E3BEFF0-44BA-4868-ACC5-43F0BD592C54}" type="slidenum">
              <a:rPr lang="en-US" smtClean="0"/>
              <a:t>6</a:t>
            </a:fld>
            <a:endParaRPr lang="en-US"/>
          </a:p>
        </p:txBody>
      </p:sp>
    </p:spTree>
    <p:extLst>
      <p:ext uri="{BB962C8B-B14F-4D97-AF65-F5344CB8AC3E}">
        <p14:creationId xmlns:p14="http://schemas.microsoft.com/office/powerpoint/2010/main" val="1732969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Finally, I used the </a:t>
            </a:r>
            <a:r>
              <a:rPr lang="en-US" b="1" dirty="0"/>
              <a:t>Chain of Responsibility Pattern</a:t>
            </a:r>
            <a:r>
              <a:rPr lang="en-US" dirty="0"/>
              <a:t> in the password recovery feature.</a:t>
            </a:r>
            <a:br>
              <a:rPr lang="en-US" dirty="0"/>
            </a:br>
            <a:r>
              <a:rPr lang="en-US" dirty="0"/>
              <a:t>This involves a chain of </a:t>
            </a:r>
            <a:r>
              <a:rPr lang="en-US" dirty="0" err="1"/>
              <a:t>SecurityQuestionHandler</a:t>
            </a:r>
            <a:r>
              <a:rPr lang="en-US" dirty="0"/>
              <a:t> objects—each one responsible for one security question.</a:t>
            </a:r>
            <a:br>
              <a:rPr lang="en-US" dirty="0"/>
            </a:br>
            <a:r>
              <a:rPr lang="en-US" dirty="0"/>
              <a:t>Users must answer all questions correctly in sequence to reset their password.</a:t>
            </a:r>
            <a:br>
              <a:rPr lang="en-US" dirty="0"/>
            </a:br>
            <a:r>
              <a:rPr lang="en-US" dirty="0"/>
              <a:t>This pattern ensures a </a:t>
            </a:r>
            <a:r>
              <a:rPr lang="en-US" b="1" dirty="0"/>
              <a:t>flexible</a:t>
            </a:r>
            <a:r>
              <a:rPr lang="en-US" dirty="0"/>
              <a:t> and </a:t>
            </a:r>
            <a:r>
              <a:rPr lang="en-US" b="1" dirty="0"/>
              <a:t>secure</a:t>
            </a:r>
            <a:r>
              <a:rPr lang="en-US" dirty="0"/>
              <a:t> recovery process that’s easy to extend with new checks.</a:t>
            </a:r>
          </a:p>
        </p:txBody>
      </p:sp>
      <p:sp>
        <p:nvSpPr>
          <p:cNvPr id="4" name="Slide Number Placeholder 3"/>
          <p:cNvSpPr>
            <a:spLocks noGrp="1"/>
          </p:cNvSpPr>
          <p:nvPr>
            <p:ph type="sldNum" sz="quarter" idx="5"/>
          </p:nvPr>
        </p:nvSpPr>
        <p:spPr/>
        <p:txBody>
          <a:bodyPr/>
          <a:lstStyle/>
          <a:p>
            <a:fld id="{3E3BEFF0-44BA-4868-ACC5-43F0BD592C54}" type="slidenum">
              <a:rPr lang="en-US" smtClean="0"/>
              <a:t>7</a:t>
            </a:fld>
            <a:endParaRPr lang="en-US"/>
          </a:p>
        </p:txBody>
      </p:sp>
    </p:spTree>
    <p:extLst>
      <p:ext uri="{BB962C8B-B14F-4D97-AF65-F5344CB8AC3E}">
        <p14:creationId xmlns:p14="http://schemas.microsoft.com/office/powerpoint/2010/main" val="96568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Overall, I successfully implemented:</a:t>
            </a:r>
          </a:p>
          <a:p>
            <a:pPr>
              <a:buFont typeface="Arial" panose="020B0604020202020204" pitchFamily="34" charset="0"/>
              <a:buChar char="•"/>
            </a:pPr>
            <a:r>
              <a:rPr lang="en-US" dirty="0"/>
              <a:t>Secure user authentication</a:t>
            </a:r>
          </a:p>
          <a:p>
            <a:pPr>
              <a:buFont typeface="Arial" panose="020B0604020202020204" pitchFamily="34" charset="0"/>
              <a:buChar char="•"/>
            </a:pPr>
            <a:r>
              <a:rPr lang="en-US" dirty="0"/>
              <a:t>Real-time booking notifications</a:t>
            </a:r>
          </a:p>
          <a:p>
            <a:pPr>
              <a:buFont typeface="Arial" panose="020B0604020202020204" pitchFamily="34" charset="0"/>
              <a:buChar char="•"/>
            </a:pPr>
            <a:r>
              <a:rPr lang="en-US" dirty="0"/>
              <a:t>A modular UI interaction system</a:t>
            </a:r>
          </a:p>
          <a:p>
            <a:pPr>
              <a:buFont typeface="Arial" panose="020B0604020202020204" pitchFamily="34" charset="0"/>
              <a:buChar char="•"/>
            </a:pPr>
            <a:r>
              <a:rPr lang="en-US" dirty="0"/>
              <a:t>Flexible car listing creation</a:t>
            </a:r>
          </a:p>
          <a:p>
            <a:pPr>
              <a:buFont typeface="Arial" panose="020B0604020202020204" pitchFamily="34" charset="0"/>
              <a:buChar char="•"/>
            </a:pPr>
            <a:r>
              <a:rPr lang="en-US" dirty="0"/>
              <a:t>Safe and user-friendly payment processing</a:t>
            </a:r>
          </a:p>
          <a:p>
            <a:pPr>
              <a:buFont typeface="Arial" panose="020B0604020202020204" pitchFamily="34" charset="0"/>
              <a:buChar char="•"/>
            </a:pPr>
            <a:r>
              <a:rPr lang="en-US" dirty="0"/>
              <a:t>A secure password recovery flow</a:t>
            </a:r>
            <a:br>
              <a:rPr lang="en-US" dirty="0"/>
            </a:br>
            <a:r>
              <a:rPr lang="en-US" dirty="0"/>
              <a:t>All supported by powerful design patterns for scalability and maintainability.</a:t>
            </a:r>
          </a:p>
          <a:p>
            <a:endParaRPr lang="en-US" dirty="0"/>
          </a:p>
        </p:txBody>
      </p:sp>
      <p:sp>
        <p:nvSpPr>
          <p:cNvPr id="4" name="Slide Number Placeholder 3"/>
          <p:cNvSpPr>
            <a:spLocks noGrp="1"/>
          </p:cNvSpPr>
          <p:nvPr>
            <p:ph type="sldNum" sz="quarter" idx="5"/>
          </p:nvPr>
        </p:nvSpPr>
        <p:spPr/>
        <p:txBody>
          <a:bodyPr/>
          <a:lstStyle/>
          <a:p>
            <a:fld id="{3E3BEFF0-44BA-4868-ACC5-43F0BD592C54}" type="slidenum">
              <a:rPr lang="en-US" smtClean="0"/>
              <a:t>8</a:t>
            </a:fld>
            <a:endParaRPr lang="en-US"/>
          </a:p>
        </p:txBody>
      </p:sp>
    </p:spTree>
    <p:extLst>
      <p:ext uri="{BB962C8B-B14F-4D97-AF65-F5344CB8AC3E}">
        <p14:creationId xmlns:p14="http://schemas.microsoft.com/office/powerpoint/2010/main" val="3455442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D3FB-5990-15BB-C939-ED77BC9675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89340E-5CC0-9FA8-E2DF-90AB7EDF90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20CBFC-0003-3393-6386-2002F74C1BFF}"/>
              </a:ext>
            </a:extLst>
          </p:cNvPr>
          <p:cNvSpPr>
            <a:spLocks noGrp="1"/>
          </p:cNvSpPr>
          <p:nvPr>
            <p:ph type="dt" sz="half" idx="10"/>
          </p:nvPr>
        </p:nvSpPr>
        <p:spPr/>
        <p:txBody>
          <a:bodyPr/>
          <a:lstStyle/>
          <a:p>
            <a:fld id="{27168777-7979-4A2E-A7EB-AB83423D7C1D}" type="datetimeFigureOut">
              <a:rPr lang="en-US" smtClean="0"/>
              <a:t>4/7/2025</a:t>
            </a:fld>
            <a:endParaRPr lang="en-US"/>
          </a:p>
        </p:txBody>
      </p:sp>
      <p:sp>
        <p:nvSpPr>
          <p:cNvPr id="5" name="Footer Placeholder 4">
            <a:extLst>
              <a:ext uri="{FF2B5EF4-FFF2-40B4-BE49-F238E27FC236}">
                <a16:creationId xmlns:a16="http://schemas.microsoft.com/office/drawing/2014/main" id="{36D8B1D8-62BC-9C74-3965-55CFDB841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86B17-A773-2514-8CA2-791101EC0724}"/>
              </a:ext>
            </a:extLst>
          </p:cNvPr>
          <p:cNvSpPr>
            <a:spLocks noGrp="1"/>
          </p:cNvSpPr>
          <p:nvPr>
            <p:ph type="sldNum" sz="quarter" idx="12"/>
          </p:nvPr>
        </p:nvSpPr>
        <p:spPr/>
        <p:txBody>
          <a:bodyPr/>
          <a:lstStyle/>
          <a:p>
            <a:fld id="{382BAAA3-5FF2-4457-92D1-467B9BCFAD40}" type="slidenum">
              <a:rPr lang="en-US" smtClean="0"/>
              <a:t>‹#›</a:t>
            </a:fld>
            <a:endParaRPr lang="en-US"/>
          </a:p>
        </p:txBody>
      </p:sp>
    </p:spTree>
    <p:extLst>
      <p:ext uri="{BB962C8B-B14F-4D97-AF65-F5344CB8AC3E}">
        <p14:creationId xmlns:p14="http://schemas.microsoft.com/office/powerpoint/2010/main" val="2884217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A239-ABD0-19B2-226C-CDCC99A041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371BC1-1E82-09F7-AA89-9C0FBD9E3B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CF596-C2F0-5392-3524-63F24A4FA4FB}"/>
              </a:ext>
            </a:extLst>
          </p:cNvPr>
          <p:cNvSpPr>
            <a:spLocks noGrp="1"/>
          </p:cNvSpPr>
          <p:nvPr>
            <p:ph type="dt" sz="half" idx="10"/>
          </p:nvPr>
        </p:nvSpPr>
        <p:spPr/>
        <p:txBody>
          <a:bodyPr/>
          <a:lstStyle/>
          <a:p>
            <a:fld id="{27168777-7979-4A2E-A7EB-AB83423D7C1D}" type="datetimeFigureOut">
              <a:rPr lang="en-US" smtClean="0"/>
              <a:t>4/7/2025</a:t>
            </a:fld>
            <a:endParaRPr lang="en-US"/>
          </a:p>
        </p:txBody>
      </p:sp>
      <p:sp>
        <p:nvSpPr>
          <p:cNvPr id="5" name="Footer Placeholder 4">
            <a:extLst>
              <a:ext uri="{FF2B5EF4-FFF2-40B4-BE49-F238E27FC236}">
                <a16:creationId xmlns:a16="http://schemas.microsoft.com/office/drawing/2014/main" id="{7DD039D8-D285-147A-06D3-BB84A17F1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BC6D5-584B-7A42-99EF-E42110DF5006}"/>
              </a:ext>
            </a:extLst>
          </p:cNvPr>
          <p:cNvSpPr>
            <a:spLocks noGrp="1"/>
          </p:cNvSpPr>
          <p:nvPr>
            <p:ph type="sldNum" sz="quarter" idx="12"/>
          </p:nvPr>
        </p:nvSpPr>
        <p:spPr/>
        <p:txBody>
          <a:bodyPr/>
          <a:lstStyle/>
          <a:p>
            <a:fld id="{382BAAA3-5FF2-4457-92D1-467B9BCFAD40}" type="slidenum">
              <a:rPr lang="en-US" smtClean="0"/>
              <a:t>‹#›</a:t>
            </a:fld>
            <a:endParaRPr lang="en-US"/>
          </a:p>
        </p:txBody>
      </p:sp>
    </p:spTree>
    <p:extLst>
      <p:ext uri="{BB962C8B-B14F-4D97-AF65-F5344CB8AC3E}">
        <p14:creationId xmlns:p14="http://schemas.microsoft.com/office/powerpoint/2010/main" val="3656354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046CB3-CDB6-0AE7-A5FF-00640872EA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75F939-1D39-77CB-BDAD-70C4C5D704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A2B88-14BC-EC37-DDC0-8FCDD01C8997}"/>
              </a:ext>
            </a:extLst>
          </p:cNvPr>
          <p:cNvSpPr>
            <a:spLocks noGrp="1"/>
          </p:cNvSpPr>
          <p:nvPr>
            <p:ph type="dt" sz="half" idx="10"/>
          </p:nvPr>
        </p:nvSpPr>
        <p:spPr/>
        <p:txBody>
          <a:bodyPr/>
          <a:lstStyle/>
          <a:p>
            <a:fld id="{27168777-7979-4A2E-A7EB-AB83423D7C1D}" type="datetimeFigureOut">
              <a:rPr lang="en-US" smtClean="0"/>
              <a:t>4/7/2025</a:t>
            </a:fld>
            <a:endParaRPr lang="en-US"/>
          </a:p>
        </p:txBody>
      </p:sp>
      <p:sp>
        <p:nvSpPr>
          <p:cNvPr id="5" name="Footer Placeholder 4">
            <a:extLst>
              <a:ext uri="{FF2B5EF4-FFF2-40B4-BE49-F238E27FC236}">
                <a16:creationId xmlns:a16="http://schemas.microsoft.com/office/drawing/2014/main" id="{E7FD6B8E-05E8-8F8C-63FD-B24EB00A0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C1417-8AE7-CB9C-E1C2-73F21AA73A61}"/>
              </a:ext>
            </a:extLst>
          </p:cNvPr>
          <p:cNvSpPr>
            <a:spLocks noGrp="1"/>
          </p:cNvSpPr>
          <p:nvPr>
            <p:ph type="sldNum" sz="quarter" idx="12"/>
          </p:nvPr>
        </p:nvSpPr>
        <p:spPr/>
        <p:txBody>
          <a:bodyPr/>
          <a:lstStyle/>
          <a:p>
            <a:fld id="{382BAAA3-5FF2-4457-92D1-467B9BCFAD40}" type="slidenum">
              <a:rPr lang="en-US" smtClean="0"/>
              <a:t>‹#›</a:t>
            </a:fld>
            <a:endParaRPr lang="en-US"/>
          </a:p>
        </p:txBody>
      </p:sp>
    </p:spTree>
    <p:extLst>
      <p:ext uri="{BB962C8B-B14F-4D97-AF65-F5344CB8AC3E}">
        <p14:creationId xmlns:p14="http://schemas.microsoft.com/office/powerpoint/2010/main" val="137966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C0CE-1BC7-132F-D8F0-11AED2D7B9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F57187-8905-8742-D0A3-6D37890F6B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511B2-536D-7603-498C-DE1975A66C66}"/>
              </a:ext>
            </a:extLst>
          </p:cNvPr>
          <p:cNvSpPr>
            <a:spLocks noGrp="1"/>
          </p:cNvSpPr>
          <p:nvPr>
            <p:ph type="dt" sz="half" idx="10"/>
          </p:nvPr>
        </p:nvSpPr>
        <p:spPr/>
        <p:txBody>
          <a:bodyPr/>
          <a:lstStyle/>
          <a:p>
            <a:fld id="{27168777-7979-4A2E-A7EB-AB83423D7C1D}" type="datetimeFigureOut">
              <a:rPr lang="en-US" smtClean="0"/>
              <a:t>4/7/2025</a:t>
            </a:fld>
            <a:endParaRPr lang="en-US"/>
          </a:p>
        </p:txBody>
      </p:sp>
      <p:sp>
        <p:nvSpPr>
          <p:cNvPr id="5" name="Footer Placeholder 4">
            <a:extLst>
              <a:ext uri="{FF2B5EF4-FFF2-40B4-BE49-F238E27FC236}">
                <a16:creationId xmlns:a16="http://schemas.microsoft.com/office/drawing/2014/main" id="{C3C6CE02-451E-FDAB-2132-FEE91A72C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FBD6A-1734-2546-5C5C-CEC7689D43B6}"/>
              </a:ext>
            </a:extLst>
          </p:cNvPr>
          <p:cNvSpPr>
            <a:spLocks noGrp="1"/>
          </p:cNvSpPr>
          <p:nvPr>
            <p:ph type="sldNum" sz="quarter" idx="12"/>
          </p:nvPr>
        </p:nvSpPr>
        <p:spPr/>
        <p:txBody>
          <a:bodyPr/>
          <a:lstStyle/>
          <a:p>
            <a:fld id="{382BAAA3-5FF2-4457-92D1-467B9BCFAD40}" type="slidenum">
              <a:rPr lang="en-US" smtClean="0"/>
              <a:t>‹#›</a:t>
            </a:fld>
            <a:endParaRPr lang="en-US"/>
          </a:p>
        </p:txBody>
      </p:sp>
    </p:spTree>
    <p:extLst>
      <p:ext uri="{BB962C8B-B14F-4D97-AF65-F5344CB8AC3E}">
        <p14:creationId xmlns:p14="http://schemas.microsoft.com/office/powerpoint/2010/main" val="1047243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EDC49-38C8-1567-DC24-EC2258A8EA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8D16D3-665F-8DDA-880D-A6CCAC64EE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262E3D-A072-3EC0-1BA0-DD7EF7C77C9C}"/>
              </a:ext>
            </a:extLst>
          </p:cNvPr>
          <p:cNvSpPr>
            <a:spLocks noGrp="1"/>
          </p:cNvSpPr>
          <p:nvPr>
            <p:ph type="dt" sz="half" idx="10"/>
          </p:nvPr>
        </p:nvSpPr>
        <p:spPr/>
        <p:txBody>
          <a:bodyPr/>
          <a:lstStyle/>
          <a:p>
            <a:fld id="{27168777-7979-4A2E-A7EB-AB83423D7C1D}" type="datetimeFigureOut">
              <a:rPr lang="en-US" smtClean="0"/>
              <a:t>4/7/2025</a:t>
            </a:fld>
            <a:endParaRPr lang="en-US"/>
          </a:p>
        </p:txBody>
      </p:sp>
      <p:sp>
        <p:nvSpPr>
          <p:cNvPr id="5" name="Footer Placeholder 4">
            <a:extLst>
              <a:ext uri="{FF2B5EF4-FFF2-40B4-BE49-F238E27FC236}">
                <a16:creationId xmlns:a16="http://schemas.microsoft.com/office/drawing/2014/main" id="{A747F3AC-6CF8-186F-CBB1-E3B539A70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BD633-0910-028E-B0B8-B20B5A36C4F3}"/>
              </a:ext>
            </a:extLst>
          </p:cNvPr>
          <p:cNvSpPr>
            <a:spLocks noGrp="1"/>
          </p:cNvSpPr>
          <p:nvPr>
            <p:ph type="sldNum" sz="quarter" idx="12"/>
          </p:nvPr>
        </p:nvSpPr>
        <p:spPr/>
        <p:txBody>
          <a:bodyPr/>
          <a:lstStyle/>
          <a:p>
            <a:fld id="{382BAAA3-5FF2-4457-92D1-467B9BCFAD40}" type="slidenum">
              <a:rPr lang="en-US" smtClean="0"/>
              <a:t>‹#›</a:t>
            </a:fld>
            <a:endParaRPr lang="en-US"/>
          </a:p>
        </p:txBody>
      </p:sp>
    </p:spTree>
    <p:extLst>
      <p:ext uri="{BB962C8B-B14F-4D97-AF65-F5344CB8AC3E}">
        <p14:creationId xmlns:p14="http://schemas.microsoft.com/office/powerpoint/2010/main" val="418458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17DE-6C38-4B34-7934-8A4B32AF9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CA367C-ED27-CE86-29A6-7350ED1318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08F53-499E-1CE6-5414-002740F1E6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03DF78-D90E-B84C-0F8C-35D0711D693B}"/>
              </a:ext>
            </a:extLst>
          </p:cNvPr>
          <p:cNvSpPr>
            <a:spLocks noGrp="1"/>
          </p:cNvSpPr>
          <p:nvPr>
            <p:ph type="dt" sz="half" idx="10"/>
          </p:nvPr>
        </p:nvSpPr>
        <p:spPr/>
        <p:txBody>
          <a:bodyPr/>
          <a:lstStyle/>
          <a:p>
            <a:fld id="{27168777-7979-4A2E-A7EB-AB83423D7C1D}" type="datetimeFigureOut">
              <a:rPr lang="en-US" smtClean="0"/>
              <a:t>4/7/2025</a:t>
            </a:fld>
            <a:endParaRPr lang="en-US"/>
          </a:p>
        </p:txBody>
      </p:sp>
      <p:sp>
        <p:nvSpPr>
          <p:cNvPr id="6" name="Footer Placeholder 5">
            <a:extLst>
              <a:ext uri="{FF2B5EF4-FFF2-40B4-BE49-F238E27FC236}">
                <a16:creationId xmlns:a16="http://schemas.microsoft.com/office/drawing/2014/main" id="{96A5A4A0-AEC9-9092-B6A3-FDC0163CB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E24A0-6A2D-2917-EA5A-6A6E6AC48A76}"/>
              </a:ext>
            </a:extLst>
          </p:cNvPr>
          <p:cNvSpPr>
            <a:spLocks noGrp="1"/>
          </p:cNvSpPr>
          <p:nvPr>
            <p:ph type="sldNum" sz="quarter" idx="12"/>
          </p:nvPr>
        </p:nvSpPr>
        <p:spPr/>
        <p:txBody>
          <a:bodyPr/>
          <a:lstStyle/>
          <a:p>
            <a:fld id="{382BAAA3-5FF2-4457-92D1-467B9BCFAD40}" type="slidenum">
              <a:rPr lang="en-US" smtClean="0"/>
              <a:t>‹#›</a:t>
            </a:fld>
            <a:endParaRPr lang="en-US"/>
          </a:p>
        </p:txBody>
      </p:sp>
    </p:spTree>
    <p:extLst>
      <p:ext uri="{BB962C8B-B14F-4D97-AF65-F5344CB8AC3E}">
        <p14:creationId xmlns:p14="http://schemas.microsoft.com/office/powerpoint/2010/main" val="2289524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AD2C-EC69-116D-2639-58B406AF54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3A6352-9778-467C-F3FD-8522AC06E0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301FA-4EAF-2F78-A6CF-E605E6DBD5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DCDF77-EEEE-8EDF-C167-E7DFCA8250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AE8918-7DBB-BF32-57BB-04E9B80621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50BCD3-2CC4-8C95-54E7-B17783297DF6}"/>
              </a:ext>
            </a:extLst>
          </p:cNvPr>
          <p:cNvSpPr>
            <a:spLocks noGrp="1"/>
          </p:cNvSpPr>
          <p:nvPr>
            <p:ph type="dt" sz="half" idx="10"/>
          </p:nvPr>
        </p:nvSpPr>
        <p:spPr/>
        <p:txBody>
          <a:bodyPr/>
          <a:lstStyle/>
          <a:p>
            <a:fld id="{27168777-7979-4A2E-A7EB-AB83423D7C1D}" type="datetimeFigureOut">
              <a:rPr lang="en-US" smtClean="0"/>
              <a:t>4/7/2025</a:t>
            </a:fld>
            <a:endParaRPr lang="en-US"/>
          </a:p>
        </p:txBody>
      </p:sp>
      <p:sp>
        <p:nvSpPr>
          <p:cNvPr id="8" name="Footer Placeholder 7">
            <a:extLst>
              <a:ext uri="{FF2B5EF4-FFF2-40B4-BE49-F238E27FC236}">
                <a16:creationId xmlns:a16="http://schemas.microsoft.com/office/drawing/2014/main" id="{80649B98-9773-92C6-2EEF-308E9C589D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A8E786-A5F3-C1FA-DB73-C0EEFF3A5909}"/>
              </a:ext>
            </a:extLst>
          </p:cNvPr>
          <p:cNvSpPr>
            <a:spLocks noGrp="1"/>
          </p:cNvSpPr>
          <p:nvPr>
            <p:ph type="sldNum" sz="quarter" idx="12"/>
          </p:nvPr>
        </p:nvSpPr>
        <p:spPr/>
        <p:txBody>
          <a:bodyPr/>
          <a:lstStyle/>
          <a:p>
            <a:fld id="{382BAAA3-5FF2-4457-92D1-467B9BCFAD40}" type="slidenum">
              <a:rPr lang="en-US" smtClean="0"/>
              <a:t>‹#›</a:t>
            </a:fld>
            <a:endParaRPr lang="en-US"/>
          </a:p>
        </p:txBody>
      </p:sp>
    </p:spTree>
    <p:extLst>
      <p:ext uri="{BB962C8B-B14F-4D97-AF65-F5344CB8AC3E}">
        <p14:creationId xmlns:p14="http://schemas.microsoft.com/office/powerpoint/2010/main" val="1943361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7B1F6-2E93-6B8E-0205-5A07BA966F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F75593-5913-487C-FD5E-C5E52890F942}"/>
              </a:ext>
            </a:extLst>
          </p:cNvPr>
          <p:cNvSpPr>
            <a:spLocks noGrp="1"/>
          </p:cNvSpPr>
          <p:nvPr>
            <p:ph type="dt" sz="half" idx="10"/>
          </p:nvPr>
        </p:nvSpPr>
        <p:spPr/>
        <p:txBody>
          <a:bodyPr/>
          <a:lstStyle/>
          <a:p>
            <a:fld id="{27168777-7979-4A2E-A7EB-AB83423D7C1D}" type="datetimeFigureOut">
              <a:rPr lang="en-US" smtClean="0"/>
              <a:t>4/7/2025</a:t>
            </a:fld>
            <a:endParaRPr lang="en-US"/>
          </a:p>
        </p:txBody>
      </p:sp>
      <p:sp>
        <p:nvSpPr>
          <p:cNvPr id="4" name="Footer Placeholder 3">
            <a:extLst>
              <a:ext uri="{FF2B5EF4-FFF2-40B4-BE49-F238E27FC236}">
                <a16:creationId xmlns:a16="http://schemas.microsoft.com/office/drawing/2014/main" id="{C5C81994-6BBC-9E28-4923-9E15D8D6C0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C7BC80-07F3-EE2D-CFAB-1A150CD3CCEA}"/>
              </a:ext>
            </a:extLst>
          </p:cNvPr>
          <p:cNvSpPr>
            <a:spLocks noGrp="1"/>
          </p:cNvSpPr>
          <p:nvPr>
            <p:ph type="sldNum" sz="quarter" idx="12"/>
          </p:nvPr>
        </p:nvSpPr>
        <p:spPr/>
        <p:txBody>
          <a:bodyPr/>
          <a:lstStyle/>
          <a:p>
            <a:fld id="{382BAAA3-5FF2-4457-92D1-467B9BCFAD40}" type="slidenum">
              <a:rPr lang="en-US" smtClean="0"/>
              <a:t>‹#›</a:t>
            </a:fld>
            <a:endParaRPr lang="en-US"/>
          </a:p>
        </p:txBody>
      </p:sp>
    </p:spTree>
    <p:extLst>
      <p:ext uri="{BB962C8B-B14F-4D97-AF65-F5344CB8AC3E}">
        <p14:creationId xmlns:p14="http://schemas.microsoft.com/office/powerpoint/2010/main" val="389466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BC59D9-6584-0D70-A62E-18D6E7364C60}"/>
              </a:ext>
            </a:extLst>
          </p:cNvPr>
          <p:cNvSpPr>
            <a:spLocks noGrp="1"/>
          </p:cNvSpPr>
          <p:nvPr>
            <p:ph type="dt" sz="half" idx="10"/>
          </p:nvPr>
        </p:nvSpPr>
        <p:spPr/>
        <p:txBody>
          <a:bodyPr/>
          <a:lstStyle/>
          <a:p>
            <a:fld id="{27168777-7979-4A2E-A7EB-AB83423D7C1D}" type="datetimeFigureOut">
              <a:rPr lang="en-US" smtClean="0"/>
              <a:t>4/7/2025</a:t>
            </a:fld>
            <a:endParaRPr lang="en-US"/>
          </a:p>
        </p:txBody>
      </p:sp>
      <p:sp>
        <p:nvSpPr>
          <p:cNvPr id="3" name="Footer Placeholder 2">
            <a:extLst>
              <a:ext uri="{FF2B5EF4-FFF2-40B4-BE49-F238E27FC236}">
                <a16:creationId xmlns:a16="http://schemas.microsoft.com/office/drawing/2014/main" id="{7F2F7379-ABFD-4095-F1C8-7584CAE154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C56D53-6288-0AAC-494B-C2227C568911}"/>
              </a:ext>
            </a:extLst>
          </p:cNvPr>
          <p:cNvSpPr>
            <a:spLocks noGrp="1"/>
          </p:cNvSpPr>
          <p:nvPr>
            <p:ph type="sldNum" sz="quarter" idx="12"/>
          </p:nvPr>
        </p:nvSpPr>
        <p:spPr/>
        <p:txBody>
          <a:bodyPr/>
          <a:lstStyle/>
          <a:p>
            <a:fld id="{382BAAA3-5FF2-4457-92D1-467B9BCFAD40}" type="slidenum">
              <a:rPr lang="en-US" smtClean="0"/>
              <a:t>‹#›</a:t>
            </a:fld>
            <a:endParaRPr lang="en-US"/>
          </a:p>
        </p:txBody>
      </p:sp>
    </p:spTree>
    <p:extLst>
      <p:ext uri="{BB962C8B-B14F-4D97-AF65-F5344CB8AC3E}">
        <p14:creationId xmlns:p14="http://schemas.microsoft.com/office/powerpoint/2010/main" val="28513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824E-F147-A61A-52C0-4FB31A58E6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608139-4323-8601-ABE0-D4E609AFCF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F4E1F4-1B56-82A6-760F-C2A3DB37BB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E52FE-0A7F-43B3-0E15-2DD46AA51D43}"/>
              </a:ext>
            </a:extLst>
          </p:cNvPr>
          <p:cNvSpPr>
            <a:spLocks noGrp="1"/>
          </p:cNvSpPr>
          <p:nvPr>
            <p:ph type="dt" sz="half" idx="10"/>
          </p:nvPr>
        </p:nvSpPr>
        <p:spPr/>
        <p:txBody>
          <a:bodyPr/>
          <a:lstStyle/>
          <a:p>
            <a:fld id="{27168777-7979-4A2E-A7EB-AB83423D7C1D}" type="datetimeFigureOut">
              <a:rPr lang="en-US" smtClean="0"/>
              <a:t>4/7/2025</a:t>
            </a:fld>
            <a:endParaRPr lang="en-US"/>
          </a:p>
        </p:txBody>
      </p:sp>
      <p:sp>
        <p:nvSpPr>
          <p:cNvPr id="6" name="Footer Placeholder 5">
            <a:extLst>
              <a:ext uri="{FF2B5EF4-FFF2-40B4-BE49-F238E27FC236}">
                <a16:creationId xmlns:a16="http://schemas.microsoft.com/office/drawing/2014/main" id="{68C00A7A-AAD4-127D-D337-D5222BAE64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D31F50-3026-9679-1EA1-8E91EB31E822}"/>
              </a:ext>
            </a:extLst>
          </p:cNvPr>
          <p:cNvSpPr>
            <a:spLocks noGrp="1"/>
          </p:cNvSpPr>
          <p:nvPr>
            <p:ph type="sldNum" sz="quarter" idx="12"/>
          </p:nvPr>
        </p:nvSpPr>
        <p:spPr/>
        <p:txBody>
          <a:bodyPr/>
          <a:lstStyle/>
          <a:p>
            <a:fld id="{382BAAA3-5FF2-4457-92D1-467B9BCFAD40}" type="slidenum">
              <a:rPr lang="en-US" smtClean="0"/>
              <a:t>‹#›</a:t>
            </a:fld>
            <a:endParaRPr lang="en-US"/>
          </a:p>
        </p:txBody>
      </p:sp>
    </p:spTree>
    <p:extLst>
      <p:ext uri="{BB962C8B-B14F-4D97-AF65-F5344CB8AC3E}">
        <p14:creationId xmlns:p14="http://schemas.microsoft.com/office/powerpoint/2010/main" val="3435693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63E01-9F41-104C-788E-7FA8EB1E3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251383-FCE0-0CC7-FD20-0469D7784A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574F79-69B1-E17E-7788-754151A43C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B0E6C5-FBBF-F446-F86F-119488CEB5BC}"/>
              </a:ext>
            </a:extLst>
          </p:cNvPr>
          <p:cNvSpPr>
            <a:spLocks noGrp="1"/>
          </p:cNvSpPr>
          <p:nvPr>
            <p:ph type="dt" sz="half" idx="10"/>
          </p:nvPr>
        </p:nvSpPr>
        <p:spPr/>
        <p:txBody>
          <a:bodyPr/>
          <a:lstStyle/>
          <a:p>
            <a:fld id="{27168777-7979-4A2E-A7EB-AB83423D7C1D}" type="datetimeFigureOut">
              <a:rPr lang="en-US" smtClean="0"/>
              <a:t>4/7/2025</a:t>
            </a:fld>
            <a:endParaRPr lang="en-US"/>
          </a:p>
        </p:txBody>
      </p:sp>
      <p:sp>
        <p:nvSpPr>
          <p:cNvPr id="6" name="Footer Placeholder 5">
            <a:extLst>
              <a:ext uri="{FF2B5EF4-FFF2-40B4-BE49-F238E27FC236}">
                <a16:creationId xmlns:a16="http://schemas.microsoft.com/office/drawing/2014/main" id="{60DB0DFD-6E4D-2D49-539D-555E37485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E93B9-43E4-E5FF-0C59-4C5EFA0E9869}"/>
              </a:ext>
            </a:extLst>
          </p:cNvPr>
          <p:cNvSpPr>
            <a:spLocks noGrp="1"/>
          </p:cNvSpPr>
          <p:nvPr>
            <p:ph type="sldNum" sz="quarter" idx="12"/>
          </p:nvPr>
        </p:nvSpPr>
        <p:spPr/>
        <p:txBody>
          <a:bodyPr/>
          <a:lstStyle/>
          <a:p>
            <a:fld id="{382BAAA3-5FF2-4457-92D1-467B9BCFAD40}" type="slidenum">
              <a:rPr lang="en-US" smtClean="0"/>
              <a:t>‹#›</a:t>
            </a:fld>
            <a:endParaRPr lang="en-US"/>
          </a:p>
        </p:txBody>
      </p:sp>
    </p:spTree>
    <p:extLst>
      <p:ext uri="{BB962C8B-B14F-4D97-AF65-F5344CB8AC3E}">
        <p14:creationId xmlns:p14="http://schemas.microsoft.com/office/powerpoint/2010/main" val="1134907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AF3E9A-87AB-0581-5971-790CEE850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531A5A-52A4-CC0E-E20C-F426829736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0356A-DB3F-1D3C-8558-183BDA24D1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7168777-7979-4A2E-A7EB-AB83423D7C1D}" type="datetimeFigureOut">
              <a:rPr lang="en-US" smtClean="0"/>
              <a:t>4/7/2025</a:t>
            </a:fld>
            <a:endParaRPr lang="en-US"/>
          </a:p>
        </p:txBody>
      </p:sp>
      <p:sp>
        <p:nvSpPr>
          <p:cNvPr id="5" name="Footer Placeholder 4">
            <a:extLst>
              <a:ext uri="{FF2B5EF4-FFF2-40B4-BE49-F238E27FC236}">
                <a16:creationId xmlns:a16="http://schemas.microsoft.com/office/drawing/2014/main" id="{19E4317F-57E7-47E2-F157-525D54BD3E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0AF4A33-0BA3-A6A4-4DEC-0C8EDCFFB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2BAAA3-5FF2-4457-92D1-467B9BCFAD40}" type="slidenum">
              <a:rPr lang="en-US" smtClean="0"/>
              <a:t>‹#›</a:t>
            </a:fld>
            <a:endParaRPr lang="en-US"/>
          </a:p>
        </p:txBody>
      </p:sp>
    </p:spTree>
    <p:extLst>
      <p:ext uri="{BB962C8B-B14F-4D97-AF65-F5344CB8AC3E}">
        <p14:creationId xmlns:p14="http://schemas.microsoft.com/office/powerpoint/2010/main" val="121093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8.xm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9D9CC-6A06-4DF5-D201-18F5AF1A3410}"/>
              </a:ext>
            </a:extLst>
          </p:cNvPr>
          <p:cNvSpPr>
            <a:spLocks noGrp="1"/>
          </p:cNvSpPr>
          <p:nvPr>
            <p:ph type="ctrTitle"/>
          </p:nvPr>
        </p:nvSpPr>
        <p:spPr/>
        <p:txBody>
          <a:bodyPr/>
          <a:lstStyle/>
          <a:p>
            <a:r>
              <a:rPr lang="en-US" dirty="0"/>
              <a:t>Term Project</a:t>
            </a:r>
          </a:p>
        </p:txBody>
      </p:sp>
      <p:sp>
        <p:nvSpPr>
          <p:cNvPr id="3" name="Subtitle 2">
            <a:extLst>
              <a:ext uri="{FF2B5EF4-FFF2-40B4-BE49-F238E27FC236}">
                <a16:creationId xmlns:a16="http://schemas.microsoft.com/office/drawing/2014/main" id="{2CF7CC8B-934A-C018-9198-8E1E7216BB68}"/>
              </a:ext>
            </a:extLst>
          </p:cNvPr>
          <p:cNvSpPr>
            <a:spLocks noGrp="1"/>
          </p:cNvSpPr>
          <p:nvPr>
            <p:ph type="subTitle" idx="1"/>
          </p:nvPr>
        </p:nvSpPr>
        <p:spPr/>
        <p:txBody>
          <a:bodyPr/>
          <a:lstStyle/>
          <a:p>
            <a:r>
              <a:rPr lang="en-US" dirty="0"/>
              <a:t>Husam Muthanna</a:t>
            </a:r>
          </a:p>
          <a:p>
            <a:r>
              <a:rPr lang="en-US" dirty="0"/>
              <a:t>Cis-476</a:t>
            </a:r>
          </a:p>
        </p:txBody>
      </p:sp>
      <p:pic>
        <p:nvPicPr>
          <p:cNvPr id="6" name="Audio 5">
            <a:hlinkClick r:id="" action="ppaction://media"/>
            <a:extLst>
              <a:ext uri="{FF2B5EF4-FFF2-40B4-BE49-F238E27FC236}">
                <a16:creationId xmlns:a16="http://schemas.microsoft.com/office/drawing/2014/main" id="{081FE718-07AF-B788-D30D-A9712441F1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6641452"/>
      </p:ext>
    </p:extLst>
  </p:cSld>
  <p:clrMapOvr>
    <a:masterClrMapping/>
  </p:clrMapOvr>
  <mc:AlternateContent xmlns:mc="http://schemas.openxmlformats.org/markup-compatibility/2006">
    <mc:Choice xmlns:p14="http://schemas.microsoft.com/office/powerpoint/2010/main" Requires="p14">
      <p:transition spd="slow" p14:dur="2000" advTm="16025"/>
    </mc:Choice>
    <mc:Fallback>
      <p:transition spd="slow" advTm="16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37C068-6593-A557-CBB7-5AA256BF0584}"/>
              </a:ext>
            </a:extLst>
          </p:cNvPr>
          <p:cNvSpPr>
            <a:spLocks noGrp="1"/>
          </p:cNvSpPr>
          <p:nvPr>
            <p:ph type="title"/>
          </p:nvPr>
        </p:nvSpPr>
        <p:spPr>
          <a:xfrm>
            <a:off x="630936" y="640080"/>
            <a:ext cx="4818888" cy="1481328"/>
          </a:xfrm>
        </p:spPr>
        <p:txBody>
          <a:bodyPr anchor="b">
            <a:normAutofit fontScale="90000"/>
          </a:bodyPr>
          <a:lstStyle/>
          <a:p>
            <a:br>
              <a:rPr lang="en-US" sz="1400" dirty="0">
                <a:effectLst/>
                <a:latin typeface="Times New Roman" panose="02020603050405020304" pitchFamily="18" charset="0"/>
                <a:ea typeface="SimSun" panose="02010600030101010101" pitchFamily="2" charset="-122"/>
              </a:rPr>
            </a:b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User Authentication and Encryption:</a:t>
            </a:r>
            <a:br>
              <a:rPr lang="en-US" sz="1400" dirty="0">
                <a:effectLst/>
                <a:latin typeface="Times New Roman" panose="02020603050405020304" pitchFamily="18" charset="0"/>
                <a:ea typeface="SimSun" panose="02010600030101010101" pitchFamily="2" charset="-122"/>
              </a:rPr>
            </a:br>
            <a:br>
              <a:rPr lang="en-US" sz="1400" dirty="0">
                <a:effectLst/>
                <a:latin typeface="Times New Roman" panose="02020603050405020304" pitchFamily="18" charset="0"/>
                <a:ea typeface="SimSun" panose="02010600030101010101" pitchFamily="2" charset="-122"/>
              </a:rPr>
            </a:b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Implement the Singleton pattern to manage the user's session securely.</a:t>
            </a:r>
            <a:br>
              <a:rPr lang="en-US" sz="1400" dirty="0">
                <a:effectLst/>
                <a:latin typeface="Times New Roman" panose="02020603050405020304" pitchFamily="18" charset="0"/>
                <a:ea typeface="SimSun" panose="02010600030101010101" pitchFamily="2" charset="-122"/>
              </a:rPr>
            </a:b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SessionManger.js</a:t>
            </a:r>
            <a:endParaRPr lang="en-US" sz="1400" dirty="0"/>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18C481-DE46-3B8F-615F-FD6D05AB98E1}"/>
              </a:ext>
            </a:extLst>
          </p:cNvPr>
          <p:cNvSpPr>
            <a:spLocks noGrp="1"/>
          </p:cNvSpPr>
          <p:nvPr>
            <p:ph idx="1"/>
          </p:nvPr>
        </p:nvSpPr>
        <p:spPr>
          <a:xfrm>
            <a:off x="630936" y="2660904"/>
            <a:ext cx="4818888" cy="3547872"/>
          </a:xfrm>
        </p:spPr>
        <p:txBody>
          <a:bodyPr anchor="t">
            <a:normAutofit/>
          </a:bodyPr>
          <a:lstStyle/>
          <a:p>
            <a:pPr marL="0" indent="0">
              <a:buNone/>
            </a:pPr>
            <a:r>
              <a:rPr lang="en-US" sz="1000" dirty="0">
                <a:latin typeface="Times New Roman" panose="02020603050405020304" pitchFamily="18" charset="0"/>
                <a:cs typeface="Times New Roman" panose="02020603050405020304" pitchFamily="18" charset="0"/>
              </a:rPr>
              <a:t>The project uses the Singleton Design Pattern in the </a:t>
            </a:r>
            <a:r>
              <a:rPr lang="en-US" sz="1000" dirty="0" err="1">
                <a:latin typeface="Times New Roman" panose="02020603050405020304" pitchFamily="18" charset="0"/>
                <a:cs typeface="Times New Roman" panose="02020603050405020304" pitchFamily="18" charset="0"/>
              </a:rPr>
              <a:t>SessionManager</a:t>
            </a:r>
            <a:r>
              <a:rPr lang="en-US" sz="1000" dirty="0">
                <a:latin typeface="Times New Roman" panose="02020603050405020304" pitchFamily="18" charset="0"/>
                <a:cs typeface="Times New Roman" panose="02020603050405020304" pitchFamily="18" charset="0"/>
              </a:rPr>
              <a:t> class. Here's how it integrates into the overall design</a:t>
            </a:r>
          </a:p>
          <a:p>
            <a:pPr marL="0" indent="0">
              <a:buNone/>
            </a:pPr>
            <a:r>
              <a:rPr lang="en-US" sz="1000" dirty="0">
                <a:latin typeface="Times New Roman" panose="02020603050405020304" pitchFamily="18" charset="0"/>
                <a:cs typeface="Times New Roman" panose="02020603050405020304" pitchFamily="18" charset="0"/>
              </a:rPr>
              <a:t>1. Singleton Design Pattern:   </a:t>
            </a:r>
          </a:p>
          <a:p>
            <a:r>
              <a:rPr lang="en-US" sz="1000" dirty="0">
                <a:latin typeface="Times New Roman" panose="02020603050405020304" pitchFamily="18" charset="0"/>
                <a:cs typeface="Times New Roman" panose="02020603050405020304" pitchFamily="18" charset="0"/>
              </a:rPr>
              <a:t>The </a:t>
            </a:r>
            <a:r>
              <a:rPr lang="en-US" sz="1000" dirty="0" err="1">
                <a:latin typeface="Times New Roman" panose="02020603050405020304" pitchFamily="18" charset="0"/>
                <a:cs typeface="Times New Roman" panose="02020603050405020304" pitchFamily="18" charset="0"/>
              </a:rPr>
              <a:t>SessionManager</a:t>
            </a:r>
            <a:r>
              <a:rPr lang="en-US" sz="1000" dirty="0">
                <a:latin typeface="Times New Roman" panose="02020603050405020304" pitchFamily="18" charset="0"/>
                <a:cs typeface="Times New Roman" panose="02020603050405020304" pitchFamily="18" charset="0"/>
              </a:rPr>
              <a:t> ensures that only one instance of the class exists throughout the application. This is achieved by checking if an instance already exists in the constructor and returning it if it does.   </a:t>
            </a:r>
          </a:p>
          <a:p>
            <a:r>
              <a:rPr lang="en-US" sz="1000" dirty="0">
                <a:latin typeface="Times New Roman" panose="02020603050405020304" pitchFamily="18" charset="0"/>
                <a:cs typeface="Times New Roman" panose="02020603050405020304" pitchFamily="18" charset="0"/>
              </a:rPr>
              <a:t>The </a:t>
            </a:r>
            <a:r>
              <a:rPr lang="en-US" sz="1000" dirty="0" err="1">
                <a:latin typeface="Times New Roman" panose="02020603050405020304" pitchFamily="18" charset="0"/>
                <a:cs typeface="Times New Roman" panose="02020603050405020304" pitchFamily="18" charset="0"/>
              </a:rPr>
              <a:t>getInstance</a:t>
            </a:r>
            <a:r>
              <a:rPr lang="en-US" sz="1000" dirty="0">
                <a:latin typeface="Times New Roman" panose="02020603050405020304" pitchFamily="18" charset="0"/>
                <a:cs typeface="Times New Roman" panose="02020603050405020304" pitchFamily="18" charset="0"/>
              </a:rPr>
              <a:t> static method provides a global access point to the single instance of the </a:t>
            </a:r>
            <a:r>
              <a:rPr lang="en-US" sz="1000" dirty="0" err="1">
                <a:latin typeface="Times New Roman" panose="02020603050405020304" pitchFamily="18" charset="0"/>
                <a:cs typeface="Times New Roman" panose="02020603050405020304" pitchFamily="18" charset="0"/>
              </a:rPr>
              <a:t>SessionManager</a:t>
            </a:r>
            <a:r>
              <a:rPr lang="en-US" sz="1000" dirty="0">
                <a:latin typeface="Times New Roman" panose="02020603050405020304" pitchFamily="18" charset="0"/>
                <a:cs typeface="Times New Roman" panose="02020603050405020304" pitchFamily="18" charset="0"/>
              </a:rPr>
              <a:t>.</a:t>
            </a:r>
          </a:p>
          <a:p>
            <a:pPr marL="0" indent="0">
              <a:buNone/>
            </a:pPr>
            <a:r>
              <a:rPr lang="en-US" sz="1000" dirty="0">
                <a:latin typeface="Times New Roman" panose="02020603050405020304" pitchFamily="18" charset="0"/>
                <a:cs typeface="Times New Roman" panose="02020603050405020304" pitchFamily="18" charset="0"/>
              </a:rPr>
              <a:t>2. Integration into the Overall Design:   </a:t>
            </a:r>
          </a:p>
          <a:p>
            <a:r>
              <a:rPr lang="en-US" sz="1000" dirty="0">
                <a:latin typeface="Times New Roman" panose="02020603050405020304" pitchFamily="18" charset="0"/>
                <a:cs typeface="Times New Roman" panose="02020603050405020304" pitchFamily="18" charset="0"/>
              </a:rPr>
              <a:t>The </a:t>
            </a:r>
            <a:r>
              <a:rPr lang="en-US" sz="1000" dirty="0" err="1">
                <a:latin typeface="Times New Roman" panose="02020603050405020304" pitchFamily="18" charset="0"/>
                <a:cs typeface="Times New Roman" panose="02020603050405020304" pitchFamily="18" charset="0"/>
              </a:rPr>
              <a:t>SessionManager</a:t>
            </a:r>
            <a:r>
              <a:rPr lang="en-US" sz="1000" dirty="0">
                <a:latin typeface="Times New Roman" panose="02020603050405020304" pitchFamily="18" charset="0"/>
                <a:cs typeface="Times New Roman" panose="02020603050405020304" pitchFamily="18" charset="0"/>
              </a:rPr>
              <a:t> is responsible for securely managing user sessions. By using the Singleton pattern, it ensures that session data is centralized and consistent across the application.  </a:t>
            </a:r>
          </a:p>
          <a:p>
            <a:r>
              <a:rPr lang="en-US" sz="1000" dirty="0">
                <a:latin typeface="Times New Roman" panose="02020603050405020304" pitchFamily="18" charset="0"/>
                <a:cs typeface="Times New Roman" panose="02020603050405020304" pitchFamily="18" charset="0"/>
              </a:rPr>
              <a:t>This design avoids the risk of multiple instances managing sessions independently, which could lead to data inconsistency or security issues.   </a:t>
            </a:r>
          </a:p>
          <a:p>
            <a:r>
              <a:rPr lang="en-US" sz="1000" dirty="0">
                <a:latin typeface="Times New Roman" panose="02020603050405020304" pitchFamily="18" charset="0"/>
                <a:cs typeface="Times New Roman" panose="02020603050405020304" pitchFamily="18" charset="0"/>
              </a:rPr>
              <a:t>It simplifies session management by providing a single point of control for creating, retrieving, and destroying sessions.</a:t>
            </a:r>
          </a:p>
        </p:txBody>
      </p:sp>
      <p:pic>
        <p:nvPicPr>
          <p:cNvPr id="7" name="Picture 6">
            <a:extLst>
              <a:ext uri="{FF2B5EF4-FFF2-40B4-BE49-F238E27FC236}">
                <a16:creationId xmlns:a16="http://schemas.microsoft.com/office/drawing/2014/main" id="{745100F4-6252-C6B8-D970-460160048D7A}"/>
              </a:ext>
            </a:extLst>
          </p:cNvPr>
          <p:cNvPicPr>
            <a:picLocks noChangeAspect="1"/>
          </p:cNvPicPr>
          <p:nvPr/>
        </p:nvPicPr>
        <p:blipFill>
          <a:blip r:embed="rId5"/>
          <a:stretch>
            <a:fillRect/>
          </a:stretch>
        </p:blipFill>
        <p:spPr>
          <a:xfrm>
            <a:off x="6099048" y="1537857"/>
            <a:ext cx="5458968" cy="3782285"/>
          </a:xfrm>
          <a:prstGeom prst="rect">
            <a:avLst/>
          </a:prstGeom>
        </p:spPr>
      </p:pic>
      <p:pic>
        <p:nvPicPr>
          <p:cNvPr id="27" name="Audio 26">
            <a:hlinkClick r:id="" action="ppaction://media"/>
            <a:extLst>
              <a:ext uri="{FF2B5EF4-FFF2-40B4-BE49-F238E27FC236}">
                <a16:creationId xmlns:a16="http://schemas.microsoft.com/office/drawing/2014/main" id="{C1581EA5-E887-64C4-EE44-A6407C81F41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70476338"/>
      </p:ext>
    </p:extLst>
  </p:cSld>
  <p:clrMapOvr>
    <a:masterClrMapping/>
  </p:clrMapOvr>
  <mc:AlternateContent xmlns:mc="http://schemas.openxmlformats.org/markup-compatibility/2006">
    <mc:Choice xmlns:p14="http://schemas.microsoft.com/office/powerpoint/2010/main" Requires="p14">
      <p:transition spd="slow" p14:dur="2000" advTm="26685"/>
    </mc:Choice>
    <mc:Fallback>
      <p:transition spd="slow" advTm="26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D5979D-5650-D310-0D78-44A7C77ADB67}"/>
              </a:ext>
            </a:extLst>
          </p:cNvPr>
          <p:cNvSpPr>
            <a:spLocks noGrp="1"/>
          </p:cNvSpPr>
          <p:nvPr>
            <p:ph type="title"/>
          </p:nvPr>
        </p:nvSpPr>
        <p:spPr>
          <a:xfrm>
            <a:off x="630936" y="640080"/>
            <a:ext cx="4818888" cy="1481328"/>
          </a:xfrm>
        </p:spPr>
        <p:txBody>
          <a:bodyPr anchor="b">
            <a:normAutofit fontScale="90000"/>
          </a:bodyPr>
          <a:lstStyle/>
          <a:p>
            <a:pPr marL="342900" marR="0" lvl="0" indent="-342900"/>
            <a:r>
              <a:rPr lang="en-US" sz="1800" dirty="0">
                <a:effectLst/>
                <a:latin typeface="Times New Roman" panose="02020603050405020304" pitchFamily="18" charset="0"/>
                <a:ea typeface="SimSun" panose="02010600030101010101" pitchFamily="2" charset="-122"/>
              </a:rPr>
              <a:t>Observer Pattern for Booking Notifications:</a:t>
            </a:r>
            <a:br>
              <a:rPr lang="en-US" sz="1800" dirty="0">
                <a:effectLst/>
                <a:latin typeface="Times New Roman" panose="02020603050405020304" pitchFamily="18" charset="0"/>
                <a:ea typeface="SimSun" panose="02010600030101010101" pitchFamily="2" charset="-122"/>
              </a:rPr>
            </a:br>
            <a:r>
              <a:rPr lang="en-US" sz="1800" dirty="0">
                <a:effectLst/>
                <a:latin typeface="Times New Roman" panose="02020603050405020304" pitchFamily="18" charset="0"/>
                <a:ea typeface="SimSun" panose="02010600030101010101" pitchFamily="2" charset="-122"/>
              </a:rPr>
              <a:t>Apply the Observer pattern to notify users about important booking-related updates and changes and reviews</a:t>
            </a:r>
            <a:br>
              <a:rPr lang="en-US" sz="1800" dirty="0">
                <a:effectLst/>
                <a:highlight>
                  <a:srgbClr val="FFFF00"/>
                </a:highlight>
                <a:latin typeface="Times New Roman" panose="02020603050405020304" pitchFamily="18" charset="0"/>
                <a:ea typeface="SimSun" panose="02010600030101010101" pitchFamily="2" charset="-122"/>
              </a:rPr>
            </a:br>
            <a:br>
              <a:rPr lang="en-US" sz="1800" dirty="0">
                <a:effectLst/>
                <a:highlight>
                  <a:srgbClr val="FFFF00"/>
                </a:highlight>
                <a:latin typeface="Times New Roman" panose="02020603050405020304" pitchFamily="18" charset="0"/>
                <a:ea typeface="SimSun" panose="02010600030101010101" pitchFamily="2" charset="-122"/>
              </a:rPr>
            </a:br>
            <a:r>
              <a:rPr lang="en-US" sz="1800" dirty="0">
                <a:effectLst/>
                <a:latin typeface="Times New Roman" panose="02020603050405020304" pitchFamily="18" charset="0"/>
                <a:ea typeface="SimSun" panose="02010600030101010101" pitchFamily="2" charset="-122"/>
              </a:rPr>
              <a:t>NotificationManager.js</a:t>
            </a:r>
            <a:endParaRPr lang="en-US" sz="1800" dirty="0"/>
          </a:p>
        </p:txBody>
      </p:sp>
      <p:sp>
        <p:nvSpPr>
          <p:cNvPr id="3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356C47CC-72B6-7AC5-6897-A1084D3067CF}"/>
              </a:ext>
            </a:extLst>
          </p:cNvPr>
          <p:cNvSpPr>
            <a:spLocks noGrp="1" noChangeArrowheads="1"/>
          </p:cNvSpPr>
          <p:nvPr>
            <p:ph idx="1"/>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900" b="0" i="0" u="none" strike="noStrike" cap="none" normalizeH="0" baseline="0">
                <a:ln>
                  <a:noFill/>
                </a:ln>
                <a:effectLst/>
                <a:latin typeface="Arial" panose="020B0604020202020204" pitchFamily="34" charset="0"/>
              </a:rPr>
              <a:t>The project implements the </a:t>
            </a:r>
            <a:r>
              <a:rPr kumimoji="0" lang="en-US" altLang="en-US" sz="900" b="1" i="0" u="none" strike="noStrike" cap="none" normalizeH="0" baseline="0">
                <a:ln>
                  <a:noFill/>
                </a:ln>
                <a:effectLst/>
                <a:latin typeface="Arial" panose="020B0604020202020204" pitchFamily="34" charset="0"/>
              </a:rPr>
              <a:t>Observer Design Pattern</a:t>
            </a:r>
            <a:r>
              <a:rPr kumimoji="0" lang="en-US" altLang="en-US" sz="900" b="0" i="0" u="none" strike="noStrike" cap="none" normalizeH="0" baseline="0">
                <a:ln>
                  <a:noFill/>
                </a:ln>
                <a:effectLst/>
                <a:latin typeface="Arial" panose="020B0604020202020204" pitchFamily="34" charset="0"/>
              </a:rPr>
              <a:t> through the </a:t>
            </a:r>
            <a:r>
              <a:rPr kumimoji="0" lang="en-US" altLang="en-US" sz="900" b="0" i="0" u="none" strike="noStrike" cap="none" normalizeH="0" baseline="0">
                <a:ln>
                  <a:noFill/>
                </a:ln>
                <a:effectLst/>
                <a:latin typeface="Arial Unicode MS"/>
              </a:rPr>
              <a:t>NotificationManager</a:t>
            </a:r>
            <a:r>
              <a:rPr kumimoji="0" lang="en-US" altLang="en-US" sz="900" b="0" i="0" u="none" strike="noStrike" cap="none" normalizeH="0" baseline="0">
                <a:ln>
                  <a:noFill/>
                </a:ln>
                <a:effectLst/>
              </a:rPr>
              <a:t> class. Here's how it fits into the overall architecture:</a:t>
            </a:r>
          </a:p>
          <a:p>
            <a:pPr marL="0" marR="0" lvl="0" indent="0" defTabSz="914400" rtl="0" eaLnBrk="0" fontAlgn="base" latinLnBrk="0" hangingPunct="0">
              <a:spcBef>
                <a:spcPct val="0"/>
              </a:spcBef>
              <a:spcAft>
                <a:spcPts val="600"/>
              </a:spcAft>
              <a:buClrTx/>
              <a:buSzTx/>
              <a:buFontTx/>
              <a:buNone/>
              <a:tabLst/>
            </a:pPr>
            <a:endParaRPr kumimoji="0" lang="en-US" altLang="en-US" sz="900" b="1"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a:ln>
                  <a:noFill/>
                </a:ln>
                <a:effectLst/>
                <a:latin typeface="Arial" panose="020B0604020202020204" pitchFamily="34" charset="0"/>
              </a:rPr>
              <a:t>1. Observer Design Pattern</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Subject</a:t>
            </a:r>
            <a:r>
              <a:rPr kumimoji="0" lang="en-US" altLang="en-US" sz="900" b="0" i="0" u="none" strike="noStrike" cap="none" normalizeH="0" baseline="0">
                <a:ln>
                  <a:noFill/>
                </a:ln>
                <a:effectLst/>
                <a:latin typeface="Arial" panose="020B0604020202020204" pitchFamily="34" charset="0"/>
              </a:rPr>
              <a:t>: </a:t>
            </a:r>
            <a:r>
              <a:rPr kumimoji="0" lang="en-US" altLang="en-US" sz="900" b="0" i="0" u="none" strike="noStrike" cap="none" normalizeH="0" baseline="0">
                <a:ln>
                  <a:noFill/>
                </a:ln>
                <a:effectLst/>
                <a:latin typeface="Arial Unicode MS"/>
              </a:rPr>
              <a:t>NotificationManager</a:t>
            </a:r>
            <a:r>
              <a:rPr kumimoji="0" lang="en-US" altLang="en-US" sz="900" b="0" i="0" u="none" strike="noStrike" cap="none" normalizeH="0" baseline="0">
                <a:ln>
                  <a:noFill/>
                </a:ln>
                <a:effectLst/>
              </a:rPr>
              <a:t> acts as the subject, maintaining a list of observers (users) for each username.</a:t>
            </a:r>
            <a:endParaRPr kumimoji="0" lang="en-US" altLang="en-US" sz="900" b="0" i="0" u="none" strike="noStrike" cap="none" normalizeH="0" baseline="0">
              <a:ln>
                <a:noFill/>
              </a:ln>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Observers</a:t>
            </a:r>
            <a:r>
              <a:rPr kumimoji="0" lang="en-US" altLang="en-US" sz="900" b="0" i="0" u="none" strike="noStrike" cap="none" normalizeH="0" baseline="0">
                <a:ln>
                  <a:noFill/>
                </a:ln>
                <a:effectLst/>
                <a:latin typeface="Arial" panose="020B0604020202020204" pitchFamily="34" charset="0"/>
              </a:rPr>
              <a:t>: Instances of </a:t>
            </a:r>
            <a:r>
              <a:rPr kumimoji="0" lang="en-US" altLang="en-US" sz="900" b="0" i="0" u="none" strike="noStrike" cap="none" normalizeH="0" baseline="0">
                <a:ln>
                  <a:noFill/>
                </a:ln>
                <a:effectLst/>
                <a:latin typeface="Arial Unicode MS"/>
              </a:rPr>
              <a:t>UserObserver</a:t>
            </a:r>
            <a:r>
              <a:rPr kumimoji="0" lang="en-US" altLang="en-US" sz="900" b="0" i="0" u="none" strike="noStrike" cap="none" normalizeH="0" baseline="0">
                <a:ln>
                  <a:noFill/>
                </a:ln>
                <a:effectLst/>
              </a:rPr>
              <a:t> register themselves with the </a:t>
            </a:r>
            <a:r>
              <a:rPr kumimoji="0" lang="en-US" altLang="en-US" sz="900" b="0" i="0" u="none" strike="noStrike" cap="none" normalizeH="0" baseline="0">
                <a:ln>
                  <a:noFill/>
                </a:ln>
                <a:effectLst/>
                <a:latin typeface="Arial Unicode MS"/>
              </a:rPr>
              <a:t>NotificationManager</a:t>
            </a:r>
            <a:r>
              <a:rPr kumimoji="0" lang="en-US" altLang="en-US" sz="900" b="0" i="0" u="none" strike="noStrike" cap="none" normalizeH="0" baseline="0">
                <a:ln>
                  <a:noFill/>
                </a:ln>
                <a:effectLst/>
              </a:rPr>
              <a:t> to receive updates.</a:t>
            </a:r>
            <a:endParaRPr kumimoji="0" lang="en-US" altLang="en-US" sz="900" b="0" i="0" u="none" strike="noStrike" cap="none" normalizeH="0" baseline="0">
              <a:ln>
                <a:noFill/>
              </a:ln>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Notification Flow</a:t>
            </a:r>
            <a:r>
              <a:rPr kumimoji="0" lang="en-US" altLang="en-US" sz="900" b="0" i="0" u="none" strike="noStrike" cap="none" normalizeH="0" baseline="0">
                <a:ln>
                  <a:noFill/>
                </a:ln>
                <a:effectLst/>
                <a:latin typeface="Arial" panose="020B0604020202020204" pitchFamily="34" charset="0"/>
              </a:rPr>
              <a:t>: When an event occurs, </a:t>
            </a:r>
            <a:r>
              <a:rPr kumimoji="0" lang="en-US" altLang="en-US" sz="900" b="0" i="0" u="none" strike="noStrike" cap="none" normalizeH="0" baseline="0">
                <a:ln>
                  <a:noFill/>
                </a:ln>
                <a:effectLst/>
                <a:latin typeface="Arial Unicode MS"/>
              </a:rPr>
              <a:t>NotificationManager</a:t>
            </a:r>
            <a:r>
              <a:rPr kumimoji="0" lang="en-US" altLang="en-US" sz="900" b="0" i="0" u="none" strike="noStrike" cap="none" normalizeH="0" baseline="0">
                <a:ln>
                  <a:noFill/>
                </a:ln>
                <a:effectLst/>
              </a:rPr>
              <a:t> notifies all registered observers associated with the specific username.</a:t>
            </a:r>
            <a:endParaRPr kumimoji="0" lang="en-US" altLang="en-US" sz="9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900" b="1"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a:ln>
                  <a:noFill/>
                </a:ln>
                <a:effectLst/>
                <a:latin typeface="Arial" panose="020B0604020202020204" pitchFamily="34" charset="0"/>
              </a:rPr>
              <a:t>2. Integration with Overall Design</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Decoupled Logic</a:t>
            </a:r>
            <a:r>
              <a:rPr kumimoji="0" lang="en-US" altLang="en-US" sz="900" b="0" i="0" u="none" strike="noStrike" cap="none" normalizeH="0" baseline="0">
                <a:ln>
                  <a:noFill/>
                </a:ln>
                <a:effectLst/>
                <a:latin typeface="Arial" panose="020B0604020202020204" pitchFamily="34" charset="0"/>
              </a:rPr>
              <a:t>: This pattern cleanly separates notification handling from other application logic, enabling modularity and easier maintenance.</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Persistence</a:t>
            </a:r>
            <a:r>
              <a:rPr kumimoji="0" lang="en-US" altLang="en-US" sz="900" b="0" i="0" u="none" strike="noStrike" cap="none" normalizeH="0" baseline="0">
                <a:ln>
                  <a:noFill/>
                </a:ln>
                <a:effectLst/>
                <a:latin typeface="Arial" panose="020B0604020202020204" pitchFamily="34" charset="0"/>
              </a:rPr>
              <a:t>: Notifications are also saved to the database (</a:t>
            </a:r>
            <a:r>
              <a:rPr kumimoji="0" lang="en-US" altLang="en-US" sz="900" b="0" i="0" u="none" strike="noStrike" cap="none" normalizeH="0" baseline="0">
                <a:ln>
                  <a:noFill/>
                </a:ln>
                <a:effectLst/>
                <a:latin typeface="Arial Unicode MS"/>
              </a:rPr>
              <a:t>UserCollection</a:t>
            </a:r>
            <a:r>
              <a:rPr kumimoji="0" lang="en-US" altLang="en-US" sz="900" b="0" i="0" u="none" strike="noStrike" cap="none" normalizeH="0" baseline="0">
                <a:ln>
                  <a:noFill/>
                </a:ln>
                <a:effectLst/>
              </a:rPr>
              <a:t>), ensuring that users can access them even if they were not online or actively observing at the time.</a:t>
            </a:r>
            <a:endParaRPr kumimoji="0" lang="en-US" altLang="en-US" sz="900" b="0" i="0" u="none" strike="noStrike" cap="none" normalizeH="0" baseline="0">
              <a:ln>
                <a:noFill/>
              </a:ln>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Scalability</a:t>
            </a:r>
            <a:r>
              <a:rPr kumimoji="0" lang="en-US" altLang="en-US" sz="900" b="0" i="0" u="none" strike="noStrike" cap="none" normalizeH="0" baseline="0">
                <a:ln>
                  <a:noFill/>
                </a:ln>
                <a:effectLst/>
                <a:latin typeface="Arial" panose="020B0604020202020204" pitchFamily="34" charset="0"/>
              </a:rPr>
              <a:t>: New types of observers can be introduced without modifying </a:t>
            </a:r>
            <a:r>
              <a:rPr kumimoji="0" lang="en-US" altLang="en-US" sz="900" b="0" i="0" u="none" strike="noStrike" cap="none" normalizeH="0" baseline="0">
                <a:ln>
                  <a:noFill/>
                </a:ln>
                <a:effectLst/>
                <a:latin typeface="Arial Unicode MS"/>
              </a:rPr>
              <a:t>NotificationManager</a:t>
            </a:r>
            <a:r>
              <a:rPr kumimoji="0" lang="en-US" altLang="en-US" sz="900" b="0" i="0" u="none" strike="noStrike" cap="none" normalizeH="0" baseline="0">
                <a:ln>
                  <a:noFill/>
                </a:ln>
                <a:effectLst/>
              </a:rPr>
              <a:t>, supporting future extensibility.</a:t>
            </a:r>
            <a:endParaRPr kumimoji="0" lang="en-US" altLang="en-US" sz="900" b="0" i="0" u="none" strike="noStrike" cap="none" normalizeH="0" baseline="0">
              <a:ln>
                <a:noFill/>
              </a:ln>
              <a:effectLst/>
              <a:latin typeface="Arial" panose="020B0604020202020204" pitchFamily="34" charset="0"/>
            </a:endParaRPr>
          </a:p>
          <a:p>
            <a:pPr marL="457200" lvl="1" indent="0" eaLnBrk="0" fontAlgn="base" hangingPunct="0">
              <a:spcBef>
                <a:spcPct val="0"/>
              </a:spcBef>
              <a:spcAft>
                <a:spcPts val="600"/>
              </a:spcAft>
              <a:buNone/>
            </a:pPr>
            <a:r>
              <a:rPr kumimoji="0" lang="en-US" altLang="en-US" sz="900" b="0" i="0" u="none" strike="noStrike" cap="none" normalizeH="0" baseline="0">
                <a:ln>
                  <a:noFill/>
                </a:ln>
                <a:effectLst/>
                <a:latin typeface="Arial" panose="020B0604020202020204" pitchFamily="34" charset="0"/>
              </a:rPr>
              <a:t>This design supports </a:t>
            </a:r>
            <a:r>
              <a:rPr kumimoji="0" lang="en-US" altLang="en-US" sz="900" b="1" i="0" u="none" strike="noStrike" cap="none" normalizeH="0" baseline="0">
                <a:ln>
                  <a:noFill/>
                </a:ln>
                <a:effectLst/>
                <a:latin typeface="Arial" panose="020B0604020202020204" pitchFamily="34" charset="0"/>
              </a:rPr>
              <a:t>real-time updates</a:t>
            </a:r>
            <a:r>
              <a:rPr kumimoji="0" lang="en-US" altLang="en-US" sz="900" b="0" i="0" u="none" strike="noStrike" cap="none" normalizeH="0" baseline="0">
                <a:ln>
                  <a:noFill/>
                </a:ln>
                <a:effectLst/>
                <a:latin typeface="Arial" panose="020B0604020202020204" pitchFamily="34" charset="0"/>
              </a:rPr>
              <a:t> in a </a:t>
            </a:r>
            <a:r>
              <a:rPr kumimoji="0" lang="en-US" altLang="en-US" sz="900" b="1" i="0" u="none" strike="noStrike" cap="none" normalizeH="0" baseline="0">
                <a:ln>
                  <a:noFill/>
                </a:ln>
                <a:effectLst/>
                <a:latin typeface="Arial" panose="020B0604020202020204" pitchFamily="34" charset="0"/>
              </a:rPr>
              <a:t>scalable</a:t>
            </a:r>
            <a:r>
              <a:rPr kumimoji="0" lang="en-US" altLang="en-US" sz="900" b="0" i="0" u="none" strike="noStrike" cap="none" normalizeH="0" baseline="0">
                <a:ln>
                  <a:noFill/>
                </a:ln>
                <a:effectLst/>
                <a:latin typeface="Arial" panose="020B0604020202020204" pitchFamily="34" charset="0"/>
              </a:rPr>
              <a:t>, </a:t>
            </a:r>
            <a:r>
              <a:rPr kumimoji="0" lang="en-US" altLang="en-US" sz="900" b="1" i="0" u="none" strike="noStrike" cap="none" normalizeH="0" baseline="0">
                <a:ln>
                  <a:noFill/>
                </a:ln>
                <a:effectLst/>
                <a:latin typeface="Arial" panose="020B0604020202020204" pitchFamily="34" charset="0"/>
              </a:rPr>
              <a:t>flexible</a:t>
            </a:r>
            <a:r>
              <a:rPr kumimoji="0" lang="en-US" altLang="en-US" sz="900" b="0" i="0" u="none" strike="noStrike" cap="none" normalizeH="0" baseline="0">
                <a:ln>
                  <a:noFill/>
                </a:ln>
                <a:effectLst/>
                <a:latin typeface="Arial" panose="020B0604020202020204" pitchFamily="34" charset="0"/>
              </a:rPr>
              <a:t>, and </a:t>
            </a:r>
            <a:r>
              <a:rPr kumimoji="0" lang="en-US" altLang="en-US" sz="900" b="1" i="0" u="none" strike="noStrike" cap="none" normalizeH="0" baseline="0">
                <a:ln>
                  <a:noFill/>
                </a:ln>
                <a:effectLst/>
                <a:latin typeface="Arial" panose="020B0604020202020204" pitchFamily="34" charset="0"/>
              </a:rPr>
              <a:t>maintainable</a:t>
            </a:r>
            <a:r>
              <a:rPr kumimoji="0" lang="en-US" altLang="en-US" sz="900" b="0" i="0" u="none" strike="noStrike" cap="none" normalizeH="0" baseline="0">
                <a:ln>
                  <a:noFill/>
                </a:ln>
                <a:effectLst/>
                <a:latin typeface="Arial" panose="020B0604020202020204" pitchFamily="34" charset="0"/>
              </a:rPr>
              <a:t> way, making it ideal for user-centric features like notifications.</a:t>
            </a:r>
          </a:p>
        </p:txBody>
      </p:sp>
      <p:pic>
        <p:nvPicPr>
          <p:cNvPr id="7" name="Picture 6" descr="A screenshot of a computer&#10;&#10;AI-generated content may be incorrect.">
            <a:extLst>
              <a:ext uri="{FF2B5EF4-FFF2-40B4-BE49-F238E27FC236}">
                <a16:creationId xmlns:a16="http://schemas.microsoft.com/office/drawing/2014/main" id="{B565A963-D5BA-6E36-0994-CA5851ED25D1}"/>
              </a:ext>
            </a:extLst>
          </p:cNvPr>
          <p:cNvPicPr>
            <a:picLocks noChangeAspect="1"/>
          </p:cNvPicPr>
          <p:nvPr/>
        </p:nvPicPr>
        <p:blipFill>
          <a:blip r:embed="rId5"/>
          <a:stretch>
            <a:fillRect/>
          </a:stretch>
        </p:blipFill>
        <p:spPr>
          <a:xfrm>
            <a:off x="6099048" y="1162437"/>
            <a:ext cx="5458968" cy="4533126"/>
          </a:xfrm>
          <a:prstGeom prst="rect">
            <a:avLst/>
          </a:prstGeom>
        </p:spPr>
      </p:pic>
      <p:pic>
        <p:nvPicPr>
          <p:cNvPr id="50" name="Audio 49">
            <a:hlinkClick r:id="" action="ppaction://media"/>
            <a:extLst>
              <a:ext uri="{FF2B5EF4-FFF2-40B4-BE49-F238E27FC236}">
                <a16:creationId xmlns:a16="http://schemas.microsoft.com/office/drawing/2014/main" id="{3ADC1E93-0604-7BE6-C68E-A8159B77338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83452525"/>
      </p:ext>
    </p:extLst>
  </p:cSld>
  <p:clrMapOvr>
    <a:masterClrMapping/>
  </p:clrMapOvr>
  <mc:AlternateContent xmlns:mc="http://schemas.openxmlformats.org/markup-compatibility/2006">
    <mc:Choice xmlns:p14="http://schemas.microsoft.com/office/powerpoint/2010/main" Requires="p14">
      <p:transition spd="slow" p14:dur="2000" advTm="28780"/>
    </mc:Choice>
    <mc:Fallback>
      <p:transition spd="slow" advTm="28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A246A-3183-E046-7833-47DF0188BBD7}"/>
              </a:ext>
            </a:extLst>
          </p:cNvPr>
          <p:cNvSpPr>
            <a:spLocks noGrp="1"/>
          </p:cNvSpPr>
          <p:nvPr>
            <p:ph type="title"/>
          </p:nvPr>
        </p:nvSpPr>
        <p:spPr>
          <a:xfrm>
            <a:off x="630936" y="640080"/>
            <a:ext cx="4818888" cy="1481328"/>
          </a:xfrm>
        </p:spPr>
        <p:txBody>
          <a:bodyPr anchor="b">
            <a:normAutofit/>
          </a:bodyPr>
          <a:lstStyle/>
          <a:p>
            <a:pPr marL="342900" marR="0" lvl="0" indent="-342900"/>
            <a:r>
              <a:rPr lang="en-US" sz="1400" dirty="0">
                <a:effectLst/>
                <a:latin typeface="Times New Roman" panose="02020603050405020304" pitchFamily="18" charset="0"/>
                <a:ea typeface="SimSun" panose="02010600030101010101" pitchFamily="2" charset="-122"/>
              </a:rPr>
              <a:t>Mediator Pattern for UI Components:</a:t>
            </a: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Implement the Mediator pattern to manage communication between different UI components, creating a cohesive and user-friendly interface.</a:t>
            </a:r>
            <a:br>
              <a:rPr lang="en-US" sz="1400" dirty="0">
                <a:effectLst/>
                <a:latin typeface="Times New Roman" panose="02020603050405020304" pitchFamily="18" charset="0"/>
                <a:ea typeface="SimSun" panose="02010600030101010101" pitchFamily="2" charset="-122"/>
              </a:rPr>
            </a:b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UIMediator.js</a:t>
            </a:r>
            <a:br>
              <a:rPr lang="en-US" sz="1400" dirty="0">
                <a:effectLst/>
                <a:latin typeface="Times New Roman" panose="02020603050405020304" pitchFamily="18" charset="0"/>
                <a:ea typeface="SimSun" panose="02010600030101010101" pitchFamily="2" charset="-122"/>
              </a:rPr>
            </a:br>
            <a:endParaRPr lang="en-US" sz="1400" dirty="0"/>
          </a:p>
        </p:txBody>
      </p:sp>
      <p:sp>
        <p:nvSpPr>
          <p:cNvPr id="1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a:extLst>
              <a:ext uri="{FF2B5EF4-FFF2-40B4-BE49-F238E27FC236}">
                <a16:creationId xmlns:a16="http://schemas.microsoft.com/office/drawing/2014/main" id="{64DD1734-A67C-B03B-6EF0-5FE15B690B75}"/>
              </a:ext>
            </a:extLst>
          </p:cNvPr>
          <p:cNvSpPr>
            <a:spLocks noGrp="1" noChangeArrowheads="1"/>
          </p:cNvSpPr>
          <p:nvPr>
            <p:ph idx="1"/>
          </p:nvPr>
        </p:nvSpPr>
        <p:spPr bwMode="auto">
          <a:xfrm>
            <a:off x="6545961" y="347472"/>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900" b="0" i="0" u="none" strike="noStrike" cap="none" normalizeH="0" baseline="0" dirty="0">
                <a:ln>
                  <a:noFill/>
                </a:ln>
                <a:effectLst/>
                <a:latin typeface="Arial" panose="020B0604020202020204" pitchFamily="34" charset="0"/>
              </a:rPr>
              <a:t>The project implements the </a:t>
            </a:r>
            <a:r>
              <a:rPr kumimoji="0" lang="en-US" altLang="en-US" sz="900" b="1" i="0" u="none" strike="noStrike" cap="none" normalizeH="0" baseline="0" dirty="0">
                <a:ln>
                  <a:noFill/>
                </a:ln>
                <a:effectLst/>
                <a:latin typeface="Arial" panose="020B0604020202020204" pitchFamily="34" charset="0"/>
              </a:rPr>
              <a:t>Mediator Design Pattern</a:t>
            </a:r>
            <a:r>
              <a:rPr kumimoji="0" lang="en-US" altLang="en-US" sz="900" b="0" i="0" u="none" strike="noStrike" cap="none" normalizeH="0" baseline="0" dirty="0">
                <a:ln>
                  <a:noFill/>
                </a:ln>
                <a:effectLst/>
                <a:latin typeface="Arial" panose="020B0604020202020204" pitchFamily="34" charset="0"/>
              </a:rPr>
              <a:t> through the </a:t>
            </a:r>
            <a:r>
              <a:rPr kumimoji="0" lang="en-US" altLang="en-US" sz="900" b="0" i="0" u="none" strike="noStrike" cap="none" normalizeH="0" baseline="0" dirty="0" err="1">
                <a:ln>
                  <a:noFill/>
                </a:ln>
                <a:effectLst/>
                <a:latin typeface="Arial Unicode MS"/>
              </a:rPr>
              <a:t>UIMediator</a:t>
            </a:r>
            <a:r>
              <a:rPr kumimoji="0" lang="en-US" altLang="en-US" sz="900" b="0" i="0" u="none" strike="noStrike" cap="none" normalizeH="0" baseline="0" dirty="0">
                <a:ln>
                  <a:noFill/>
                </a:ln>
                <a:effectLst/>
              </a:rPr>
              <a:t> class. Here's how it contributes to the overall system architecture:</a:t>
            </a:r>
            <a:endParaRPr kumimoji="0" lang="en-US" altLang="en-US" sz="9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dirty="0">
                <a:ln>
                  <a:noFill/>
                </a:ln>
                <a:effectLst/>
                <a:latin typeface="Arial" panose="020B0604020202020204" pitchFamily="34" charset="0"/>
              </a:rPr>
              <a:t>1. Mediator Design Pattern</a:t>
            </a: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Central Hub</a:t>
            </a:r>
            <a:r>
              <a:rPr kumimoji="0" lang="en-US" altLang="en-US" sz="900" b="0" i="0" u="none" strike="noStrike" cap="none" normalizeH="0" baseline="0" dirty="0">
                <a:ln>
                  <a:noFill/>
                </a:ln>
                <a:effectLst/>
                <a:latin typeface="Arial" panose="020B0604020202020204" pitchFamily="34" charset="0"/>
              </a:rPr>
              <a:t>: </a:t>
            </a:r>
            <a:r>
              <a:rPr kumimoji="0" lang="en-US" altLang="en-US" sz="900" b="0" i="0" u="none" strike="noStrike" cap="none" normalizeH="0" baseline="0" dirty="0" err="1">
                <a:ln>
                  <a:noFill/>
                </a:ln>
                <a:effectLst/>
                <a:latin typeface="Arial Unicode MS"/>
              </a:rPr>
              <a:t>UIMediator</a:t>
            </a:r>
            <a:r>
              <a:rPr kumimoji="0" lang="en-US" altLang="en-US" sz="900" b="0" i="0" u="none" strike="noStrike" cap="none" normalizeH="0" baseline="0" dirty="0">
                <a:ln>
                  <a:noFill/>
                </a:ln>
                <a:effectLst/>
              </a:rPr>
              <a:t> serves as a central hub that coordinates communication between UI components.</a:t>
            </a:r>
            <a:endParaRPr kumimoji="0" lang="en-US" altLang="en-US" sz="900" b="0" i="0" u="none" strike="noStrike" cap="none" normalizeH="0" baseline="0" dirty="0">
              <a:ln>
                <a:noFill/>
              </a:ln>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Indirect Communication</a:t>
            </a:r>
            <a:r>
              <a:rPr kumimoji="0" lang="en-US" altLang="en-US" sz="900" b="0" i="0" u="none" strike="noStrike" cap="none" normalizeH="0" baseline="0" dirty="0">
                <a:ln>
                  <a:noFill/>
                </a:ln>
                <a:effectLst/>
                <a:latin typeface="Arial" panose="020B0604020202020204" pitchFamily="34" charset="0"/>
              </a:rPr>
              <a:t>: Components register with the mediator and interact through it, rather than directly with each other.</a:t>
            </a: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Event Routing</a:t>
            </a:r>
            <a:r>
              <a:rPr kumimoji="0" lang="en-US" altLang="en-US" sz="900" b="0" i="0" u="none" strike="noStrike" cap="none" normalizeH="0" baseline="0" dirty="0">
                <a:ln>
                  <a:noFill/>
                </a:ln>
                <a:effectLst/>
                <a:latin typeface="Arial" panose="020B0604020202020204" pitchFamily="34" charset="0"/>
              </a:rPr>
              <a:t>: The </a:t>
            </a:r>
            <a:r>
              <a:rPr kumimoji="0" lang="en-US" altLang="en-US" sz="900" b="0" i="0" u="none" strike="noStrike" cap="none" normalizeH="0" baseline="0" dirty="0">
                <a:ln>
                  <a:noFill/>
                </a:ln>
                <a:effectLst/>
                <a:latin typeface="Arial Unicode MS"/>
              </a:rPr>
              <a:t>notify</a:t>
            </a:r>
            <a:r>
              <a:rPr kumimoji="0" lang="en-US" altLang="en-US" sz="900" b="0" i="0" u="none" strike="noStrike" cap="none" normalizeH="0" baseline="0" dirty="0">
                <a:ln>
                  <a:noFill/>
                </a:ln>
                <a:effectLst/>
              </a:rPr>
              <a:t> method receives events from components and routes them to the appropriate target components.</a:t>
            </a:r>
            <a:endParaRPr kumimoji="0" lang="en-US" altLang="en-US" sz="9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9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dirty="0">
                <a:ln>
                  <a:noFill/>
                </a:ln>
                <a:effectLst/>
                <a:latin typeface="Arial" panose="020B0604020202020204" pitchFamily="34" charset="0"/>
              </a:rPr>
              <a:t>2. Integration with the Overall Design</a:t>
            </a: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Decoupled Architecture</a:t>
            </a:r>
            <a:r>
              <a:rPr kumimoji="0" lang="en-US" altLang="en-US" sz="900" b="0" i="0" u="none" strike="noStrike" cap="none" normalizeH="0" baseline="0" dirty="0">
                <a:ln>
                  <a:noFill/>
                </a:ln>
                <a:effectLst/>
                <a:latin typeface="Arial" panose="020B0604020202020204" pitchFamily="34" charset="0"/>
              </a:rPr>
              <a:t>: Components are decoupled from one another, depending only on the mediator. This improves modularity and maintainability.</a:t>
            </a: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Scalability</a:t>
            </a:r>
            <a:r>
              <a:rPr kumimoji="0" lang="en-US" altLang="en-US" sz="900" b="0" i="0" u="none" strike="noStrike" cap="none" normalizeH="0" baseline="0" dirty="0">
                <a:ln>
                  <a:noFill/>
                </a:ln>
                <a:effectLst/>
                <a:latin typeface="Arial" panose="020B0604020202020204" pitchFamily="34" charset="0"/>
              </a:rPr>
              <a:t>: New components or events can be added easily, as changes are confined to the mediator logic without impacting other components.</a:t>
            </a: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Consistent UI Coordination</a:t>
            </a:r>
            <a:r>
              <a:rPr kumimoji="0" lang="en-US" altLang="en-US" sz="900" b="0" i="0" u="none" strike="noStrike" cap="none" normalizeH="0" baseline="0" dirty="0">
                <a:ln>
                  <a:noFill/>
                </a:ln>
                <a:effectLst/>
                <a:latin typeface="Arial" panose="020B0604020202020204" pitchFamily="34" charset="0"/>
              </a:rPr>
              <a:t>: The </a:t>
            </a:r>
            <a:r>
              <a:rPr kumimoji="0" lang="en-US" altLang="en-US" sz="900" b="0" i="0" u="none" strike="noStrike" cap="none" normalizeH="0" baseline="0" dirty="0" err="1">
                <a:ln>
                  <a:noFill/>
                </a:ln>
                <a:effectLst/>
                <a:latin typeface="Arial Unicode MS"/>
              </a:rPr>
              <a:t>UIMediator</a:t>
            </a:r>
            <a:r>
              <a:rPr kumimoji="0" lang="en-US" altLang="en-US" sz="900" b="0" i="0" u="none" strike="noStrike" cap="none" normalizeH="0" baseline="0" dirty="0">
                <a:ln>
                  <a:noFill/>
                </a:ln>
                <a:effectLst/>
              </a:rPr>
              <a:t> ensures smooth coordination of UI updates such as notifications, balance changes, messages, and error displays.</a:t>
            </a:r>
            <a:endParaRPr kumimoji="0" lang="en-US" altLang="en-US" sz="900" b="0" i="0" u="none" strike="noStrike" cap="none" normalizeH="0" baseline="0" dirty="0">
              <a:ln>
                <a:noFill/>
              </a:ln>
              <a:effectLst/>
              <a:latin typeface="Arial" panose="020B0604020202020204" pitchFamily="34" charset="0"/>
            </a:endParaRPr>
          </a:p>
          <a:p>
            <a:pPr marL="457200" lvl="1" indent="0" eaLnBrk="0" fontAlgn="base" hangingPunct="0">
              <a:spcBef>
                <a:spcPct val="0"/>
              </a:spcBef>
              <a:spcAft>
                <a:spcPts val="600"/>
              </a:spcAft>
              <a:buNone/>
            </a:pPr>
            <a:r>
              <a:rPr kumimoji="0" lang="en-US" altLang="en-US" sz="900" b="0" i="0" u="none" strike="noStrike" cap="none" normalizeH="0" baseline="0" dirty="0">
                <a:ln>
                  <a:noFill/>
                </a:ln>
                <a:effectLst/>
                <a:latin typeface="Arial" panose="020B0604020202020204" pitchFamily="34" charset="0"/>
              </a:rPr>
              <a:t>This design is especially effective for managing complex UI workflows in a </a:t>
            </a:r>
            <a:r>
              <a:rPr kumimoji="0" lang="en-US" altLang="en-US" sz="900" b="1" i="0" u="none" strike="noStrike" cap="none" normalizeH="0" baseline="0" dirty="0">
                <a:ln>
                  <a:noFill/>
                </a:ln>
                <a:effectLst/>
                <a:latin typeface="Arial" panose="020B0604020202020204" pitchFamily="34" charset="0"/>
              </a:rPr>
              <a:t>scalable</a:t>
            </a:r>
            <a:r>
              <a:rPr kumimoji="0" lang="en-US" altLang="en-US" sz="900" b="0" i="0" u="none" strike="noStrike" cap="none" normalizeH="0" baseline="0" dirty="0">
                <a:ln>
                  <a:noFill/>
                </a:ln>
                <a:effectLst/>
                <a:latin typeface="Arial" panose="020B0604020202020204" pitchFamily="34" charset="0"/>
              </a:rPr>
              <a:t>, </a:t>
            </a:r>
            <a:r>
              <a:rPr kumimoji="0" lang="en-US" altLang="en-US" sz="900" b="1" i="0" u="none" strike="noStrike" cap="none" normalizeH="0" baseline="0" dirty="0">
                <a:ln>
                  <a:noFill/>
                </a:ln>
                <a:effectLst/>
                <a:latin typeface="Arial" panose="020B0604020202020204" pitchFamily="34" charset="0"/>
              </a:rPr>
              <a:t>organized</a:t>
            </a:r>
            <a:r>
              <a:rPr kumimoji="0" lang="en-US" altLang="en-US" sz="900" b="0" i="0" u="none" strike="noStrike" cap="none" normalizeH="0" baseline="0" dirty="0">
                <a:ln>
                  <a:noFill/>
                </a:ln>
                <a:effectLst/>
                <a:latin typeface="Arial" panose="020B0604020202020204" pitchFamily="34" charset="0"/>
              </a:rPr>
              <a:t>, and </a:t>
            </a:r>
            <a:r>
              <a:rPr kumimoji="0" lang="en-US" altLang="en-US" sz="900" b="1" i="0" u="none" strike="noStrike" cap="none" normalizeH="0" baseline="0" dirty="0">
                <a:ln>
                  <a:noFill/>
                </a:ln>
                <a:effectLst/>
                <a:latin typeface="Arial" panose="020B0604020202020204" pitchFamily="34" charset="0"/>
              </a:rPr>
              <a:t>maintainable</a:t>
            </a:r>
            <a:r>
              <a:rPr kumimoji="0" lang="en-US" altLang="en-US" sz="900" b="0" i="0" u="none" strike="noStrike" cap="none" normalizeH="0" baseline="0" dirty="0">
                <a:ln>
                  <a:noFill/>
                </a:ln>
                <a:effectLst/>
                <a:latin typeface="Arial" panose="020B0604020202020204" pitchFamily="34" charset="0"/>
              </a:rPr>
              <a:t> manner.</a:t>
            </a:r>
          </a:p>
        </p:txBody>
      </p:sp>
      <p:pic>
        <p:nvPicPr>
          <p:cNvPr id="5" name="Picture 4" descr="A diagram of a computer program&#10;&#10;AI-generated content may be incorrect.">
            <a:extLst>
              <a:ext uri="{FF2B5EF4-FFF2-40B4-BE49-F238E27FC236}">
                <a16:creationId xmlns:a16="http://schemas.microsoft.com/office/drawing/2014/main" id="{A728BF69-7F4A-A1C9-6B5A-7695B732CA13}"/>
              </a:ext>
            </a:extLst>
          </p:cNvPr>
          <p:cNvPicPr>
            <a:picLocks noChangeAspect="1"/>
          </p:cNvPicPr>
          <p:nvPr/>
        </p:nvPicPr>
        <p:blipFill>
          <a:blip r:embed="rId5"/>
          <a:stretch>
            <a:fillRect/>
          </a:stretch>
        </p:blipFill>
        <p:spPr>
          <a:xfrm>
            <a:off x="569248" y="3638550"/>
            <a:ext cx="10795602" cy="3049757"/>
          </a:xfrm>
          <a:prstGeom prst="rect">
            <a:avLst/>
          </a:prstGeom>
        </p:spPr>
      </p:pic>
      <p:pic>
        <p:nvPicPr>
          <p:cNvPr id="25" name="Audio 24">
            <a:hlinkClick r:id="" action="ppaction://media"/>
            <a:extLst>
              <a:ext uri="{FF2B5EF4-FFF2-40B4-BE49-F238E27FC236}">
                <a16:creationId xmlns:a16="http://schemas.microsoft.com/office/drawing/2014/main" id="{A33FD529-3F63-75AF-9897-8F3AA63DD6E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48055374"/>
      </p:ext>
    </p:extLst>
  </p:cSld>
  <p:clrMapOvr>
    <a:masterClrMapping/>
  </p:clrMapOvr>
  <mc:AlternateContent xmlns:mc="http://schemas.openxmlformats.org/markup-compatibility/2006">
    <mc:Choice xmlns:p14="http://schemas.microsoft.com/office/powerpoint/2010/main" Requires="p14">
      <p:transition spd="slow" p14:dur="2000" advTm="26521"/>
    </mc:Choice>
    <mc:Fallback>
      <p:transition spd="slow" advTm="26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C3A0D0-DBF3-8363-8D5A-027969C7FBBD}"/>
              </a:ext>
            </a:extLst>
          </p:cNvPr>
          <p:cNvSpPr>
            <a:spLocks noGrp="1"/>
          </p:cNvSpPr>
          <p:nvPr>
            <p:ph type="title"/>
          </p:nvPr>
        </p:nvSpPr>
        <p:spPr>
          <a:xfrm>
            <a:off x="630936" y="640080"/>
            <a:ext cx="4818888" cy="1481328"/>
          </a:xfrm>
        </p:spPr>
        <p:txBody>
          <a:bodyPr anchor="b">
            <a:normAutofit/>
          </a:bodyPr>
          <a:lstStyle/>
          <a:p>
            <a:pPr marL="342900" marR="0" lvl="0" indent="-342900"/>
            <a:r>
              <a:rPr lang="en-US" sz="1400" dirty="0">
                <a:effectLst/>
                <a:latin typeface="Times New Roman" panose="02020603050405020304" pitchFamily="18" charset="0"/>
                <a:ea typeface="SimSun" panose="02010600030101010101" pitchFamily="2" charset="-122"/>
              </a:rPr>
              <a:t>Builder Pattern for Car Listing Creation:</a:t>
            </a: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Utilize the Builder pattern to create car listing objects with various attributes, allowing for flexibility in car listing creation and customization.</a:t>
            </a:r>
            <a:br>
              <a:rPr lang="en-US" sz="1400" dirty="0">
                <a:effectLst/>
                <a:latin typeface="Times New Roman" panose="02020603050405020304" pitchFamily="18" charset="0"/>
                <a:ea typeface="SimSun" panose="02010600030101010101" pitchFamily="2" charset="-122"/>
              </a:rPr>
            </a:b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CarListingBuilder.js</a:t>
            </a:r>
            <a:br>
              <a:rPr lang="en-US" sz="1400" dirty="0">
                <a:effectLst/>
                <a:latin typeface="Times New Roman" panose="02020603050405020304" pitchFamily="18" charset="0"/>
                <a:ea typeface="SimSun" panose="02010600030101010101" pitchFamily="2" charset="-122"/>
              </a:rPr>
            </a:br>
            <a:endParaRPr lang="en-US" sz="1400" dirty="0"/>
          </a:p>
        </p:txBody>
      </p:sp>
      <p:sp>
        <p:nvSpPr>
          <p:cNvPr id="1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a:extLst>
              <a:ext uri="{FF2B5EF4-FFF2-40B4-BE49-F238E27FC236}">
                <a16:creationId xmlns:a16="http://schemas.microsoft.com/office/drawing/2014/main" id="{DDDCDF2E-EFB0-DE40-352A-C8966C4A6826}"/>
              </a:ext>
            </a:extLst>
          </p:cNvPr>
          <p:cNvSpPr>
            <a:spLocks noGrp="1" noChangeArrowheads="1"/>
          </p:cNvSpPr>
          <p:nvPr>
            <p:ph idx="1"/>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900" b="0" i="0" u="none" strike="noStrike" cap="none" normalizeH="0" baseline="0" dirty="0">
                <a:ln>
                  <a:noFill/>
                </a:ln>
                <a:effectLst/>
                <a:latin typeface="Arial" panose="020B0604020202020204" pitchFamily="34" charset="0"/>
              </a:rPr>
              <a:t>The project implements the </a:t>
            </a:r>
            <a:r>
              <a:rPr kumimoji="0" lang="en-US" altLang="en-US" sz="900" b="1" i="0" u="none" strike="noStrike" cap="none" normalizeH="0" baseline="0" dirty="0">
                <a:ln>
                  <a:noFill/>
                </a:ln>
                <a:effectLst/>
                <a:latin typeface="Arial" panose="020B0604020202020204" pitchFamily="34" charset="0"/>
              </a:rPr>
              <a:t>Builder Design Pattern</a:t>
            </a:r>
            <a:r>
              <a:rPr kumimoji="0" lang="en-US" altLang="en-US" sz="900" b="0" i="0" u="none" strike="noStrike" cap="none" normalizeH="0" baseline="0" dirty="0">
                <a:ln>
                  <a:noFill/>
                </a:ln>
                <a:effectLst/>
                <a:latin typeface="Arial" panose="020B0604020202020204" pitchFamily="34" charset="0"/>
              </a:rPr>
              <a:t> through the </a:t>
            </a:r>
            <a:r>
              <a:rPr kumimoji="0" lang="en-US" altLang="en-US" sz="900" b="0" i="0" u="none" strike="noStrike" cap="none" normalizeH="0" baseline="0" dirty="0" err="1">
                <a:ln>
                  <a:noFill/>
                </a:ln>
                <a:effectLst/>
                <a:latin typeface="Arial Unicode MS"/>
              </a:rPr>
              <a:t>CarListingBuilder</a:t>
            </a:r>
            <a:r>
              <a:rPr kumimoji="0" lang="en-US" altLang="en-US" sz="900" b="0" i="0" u="none" strike="noStrike" cap="none" normalizeH="0" baseline="0" dirty="0">
                <a:ln>
                  <a:noFill/>
                </a:ln>
                <a:effectLst/>
              </a:rPr>
              <a:t> class. Here's how it fits into the overall system design:</a:t>
            </a:r>
            <a:endParaRPr kumimoji="0" lang="en-US" altLang="en-US" sz="9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dirty="0">
                <a:ln>
                  <a:noFill/>
                </a:ln>
                <a:effectLst/>
                <a:latin typeface="Arial" panose="020B0604020202020204" pitchFamily="34" charset="0"/>
              </a:rPr>
              <a:t>1. Builder Design Pattern</a:t>
            </a: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Step-by-Step Construction</a:t>
            </a:r>
            <a:r>
              <a:rPr kumimoji="0" lang="en-US" altLang="en-US" sz="900" b="0" i="0" u="none" strike="noStrike" cap="none" normalizeH="0" baseline="0" dirty="0">
                <a:ln>
                  <a:noFill/>
                </a:ln>
                <a:effectLst/>
                <a:latin typeface="Arial" panose="020B0604020202020204" pitchFamily="34" charset="0"/>
              </a:rPr>
              <a:t>: </a:t>
            </a:r>
            <a:r>
              <a:rPr kumimoji="0" lang="en-US" altLang="en-US" sz="900" b="0" i="0" u="none" strike="noStrike" cap="none" normalizeH="0" baseline="0" dirty="0" err="1">
                <a:ln>
                  <a:noFill/>
                </a:ln>
                <a:effectLst/>
                <a:latin typeface="Arial Unicode MS"/>
              </a:rPr>
              <a:t>CarListingBuilder</a:t>
            </a:r>
            <a:r>
              <a:rPr kumimoji="0" lang="en-US" altLang="en-US" sz="900" b="0" i="0" u="none" strike="noStrike" cap="none" normalizeH="0" baseline="0" dirty="0">
                <a:ln>
                  <a:noFill/>
                </a:ln>
                <a:effectLst/>
              </a:rPr>
              <a:t> offers a structured way to create complex </a:t>
            </a:r>
            <a:r>
              <a:rPr kumimoji="0" lang="en-US" altLang="en-US" sz="900" b="0" i="0" u="none" strike="noStrike" cap="none" normalizeH="0" baseline="0" dirty="0" err="1">
                <a:ln>
                  <a:noFill/>
                </a:ln>
                <a:effectLst/>
                <a:latin typeface="Arial Unicode MS"/>
              </a:rPr>
              <a:t>carListing</a:t>
            </a:r>
            <a:r>
              <a:rPr kumimoji="0" lang="en-US" altLang="en-US" sz="900" b="0" i="0" u="none" strike="noStrike" cap="none" normalizeH="0" baseline="0" dirty="0">
                <a:ln>
                  <a:noFill/>
                </a:ln>
                <a:effectLst/>
              </a:rPr>
              <a:t> objects one step at a time.</a:t>
            </a:r>
            <a:endParaRPr kumimoji="0" lang="en-US" altLang="en-US" sz="900" b="0" i="0" u="none" strike="noStrike" cap="none" normalizeH="0" baseline="0" dirty="0">
              <a:ln>
                <a:noFill/>
              </a:ln>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Readable and Flexible</a:t>
            </a:r>
            <a:r>
              <a:rPr kumimoji="0" lang="en-US" altLang="en-US" sz="900" b="0" i="0" u="none" strike="noStrike" cap="none" normalizeH="0" baseline="0" dirty="0">
                <a:ln>
                  <a:noFill/>
                </a:ln>
                <a:effectLst/>
                <a:latin typeface="Arial" panose="020B0604020202020204" pitchFamily="34" charset="0"/>
              </a:rPr>
              <a:t>: Each method (e.g., </a:t>
            </a:r>
            <a:r>
              <a:rPr kumimoji="0" lang="en-US" altLang="en-US" sz="900" b="0" i="0" u="none" strike="noStrike" cap="none" normalizeH="0" baseline="0" dirty="0" err="1">
                <a:ln>
                  <a:noFill/>
                </a:ln>
                <a:effectLst/>
                <a:latin typeface="Arial Unicode MS"/>
              </a:rPr>
              <a:t>setModel</a:t>
            </a:r>
            <a:r>
              <a:rPr kumimoji="0" lang="en-US" altLang="en-US" sz="900" b="0" i="0" u="none" strike="noStrike" cap="none" normalizeH="0" baseline="0" dirty="0">
                <a:ln>
                  <a:noFill/>
                </a:ln>
                <a:effectLst/>
              </a:rPr>
              <a:t>, </a:t>
            </a:r>
            <a:r>
              <a:rPr kumimoji="0" lang="en-US" altLang="en-US" sz="900" b="0" i="0" u="none" strike="noStrike" cap="none" normalizeH="0" baseline="0" dirty="0" err="1">
                <a:ln>
                  <a:noFill/>
                </a:ln>
                <a:effectLst/>
                <a:latin typeface="Arial Unicode MS"/>
              </a:rPr>
              <a:t>setYear</a:t>
            </a:r>
            <a:r>
              <a:rPr kumimoji="0" lang="en-US" altLang="en-US" sz="900" b="0" i="0" u="none" strike="noStrike" cap="none" normalizeH="0" baseline="0" dirty="0">
                <a:ln>
                  <a:noFill/>
                </a:ln>
                <a:effectLst/>
              </a:rPr>
              <a:t>) sets a specific property, improving code readability and flexibility.</a:t>
            </a:r>
            <a:endParaRPr kumimoji="0" lang="en-US" altLang="en-US" sz="900" b="0" i="0" u="none" strike="noStrike" cap="none" normalizeH="0" baseline="0" dirty="0">
              <a:ln>
                <a:noFill/>
              </a:ln>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Finalization</a:t>
            </a:r>
            <a:r>
              <a:rPr kumimoji="0" lang="en-US" altLang="en-US" sz="900" b="0" i="0" u="none" strike="noStrike" cap="none" normalizeH="0" baseline="0" dirty="0">
                <a:ln>
                  <a:noFill/>
                </a:ln>
                <a:effectLst/>
                <a:latin typeface="Arial" panose="020B0604020202020204" pitchFamily="34" charset="0"/>
              </a:rPr>
              <a:t>: The </a:t>
            </a:r>
            <a:r>
              <a:rPr kumimoji="0" lang="en-US" altLang="en-US" sz="900" b="0" i="0" u="none" strike="noStrike" cap="none" normalizeH="0" baseline="0" dirty="0">
                <a:ln>
                  <a:noFill/>
                </a:ln>
                <a:effectLst/>
                <a:latin typeface="Arial Unicode MS"/>
              </a:rPr>
              <a:t>build</a:t>
            </a:r>
            <a:r>
              <a:rPr kumimoji="0" lang="en-US" altLang="en-US" sz="900" b="0" i="0" u="none" strike="noStrike" cap="none" normalizeH="0" baseline="0" dirty="0">
                <a:ln>
                  <a:noFill/>
                </a:ln>
                <a:effectLst/>
              </a:rPr>
              <a:t> method returns the fully constructed </a:t>
            </a:r>
            <a:r>
              <a:rPr kumimoji="0" lang="en-US" altLang="en-US" sz="900" b="0" i="0" u="none" strike="noStrike" cap="none" normalizeH="0" baseline="0" dirty="0" err="1">
                <a:ln>
                  <a:noFill/>
                </a:ln>
                <a:effectLst/>
                <a:latin typeface="Arial Unicode MS"/>
              </a:rPr>
              <a:t>carListing</a:t>
            </a:r>
            <a:r>
              <a:rPr kumimoji="0" lang="en-US" altLang="en-US" sz="900" b="0" i="0" u="none" strike="noStrike" cap="none" normalizeH="0" baseline="0" dirty="0">
                <a:ln>
                  <a:noFill/>
                </a:ln>
                <a:effectLst/>
              </a:rPr>
              <a:t> object once all desired properties are set.</a:t>
            </a:r>
            <a:endParaRPr kumimoji="0" lang="en-US" altLang="en-US" sz="9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9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dirty="0">
                <a:ln>
                  <a:noFill/>
                </a:ln>
                <a:effectLst/>
                <a:latin typeface="Arial" panose="020B0604020202020204" pitchFamily="34" charset="0"/>
              </a:rPr>
              <a:t>2. Integration with the Overall Design</a:t>
            </a: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Simplified Object Creation</a:t>
            </a:r>
            <a:r>
              <a:rPr kumimoji="0" lang="en-US" altLang="en-US" sz="900" b="0" i="0" u="none" strike="noStrike" cap="none" normalizeH="0" baseline="0" dirty="0">
                <a:ln>
                  <a:noFill/>
                </a:ln>
                <a:effectLst/>
                <a:latin typeface="Arial" panose="020B0604020202020204" pitchFamily="34" charset="0"/>
              </a:rPr>
              <a:t>: Eliminates the need for bulky constructors by dividing the creation process into manageable steps.</a:t>
            </a: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Consistency and Safety</a:t>
            </a:r>
            <a:r>
              <a:rPr kumimoji="0" lang="en-US" altLang="en-US" sz="900" b="0" i="0" u="none" strike="noStrike" cap="none" normalizeH="0" baseline="0" dirty="0">
                <a:ln>
                  <a:noFill/>
                </a:ln>
                <a:effectLst/>
                <a:latin typeface="Arial" panose="020B0604020202020204" pitchFamily="34" charset="0"/>
              </a:rPr>
              <a:t>: Ensures that all required fields are set, reducing the chance of incomplete or inconsistent listings.</a:t>
            </a:r>
          </a:p>
          <a:p>
            <a:pPr marL="457200" lvl="1" indent="0" eaLnBrk="0" fontAlgn="base" hangingPunct="0">
              <a:spcBef>
                <a:spcPct val="0"/>
              </a:spcBef>
              <a:spcAft>
                <a:spcPts val="600"/>
              </a:spcAft>
              <a:buFontTx/>
              <a:buChar char="•"/>
            </a:pPr>
            <a:r>
              <a:rPr kumimoji="0" lang="en-US" altLang="en-US" sz="900" b="1" i="0" u="none" strike="noStrike" cap="none" normalizeH="0" baseline="0" dirty="0">
                <a:ln>
                  <a:noFill/>
                </a:ln>
                <a:effectLst/>
                <a:latin typeface="Arial" panose="020B0604020202020204" pitchFamily="34" charset="0"/>
              </a:rPr>
              <a:t>Seamless Integration</a:t>
            </a:r>
            <a:r>
              <a:rPr kumimoji="0" lang="en-US" altLang="en-US" sz="900" b="0" i="0" u="none" strike="noStrike" cap="none" normalizeH="0" baseline="0" dirty="0">
                <a:ln>
                  <a:noFill/>
                </a:ln>
                <a:effectLst/>
                <a:latin typeface="Arial" panose="020B0604020202020204" pitchFamily="34" charset="0"/>
              </a:rPr>
              <a:t>: Easily integrates with user interfaces and APIs by providing a clean, structured approach to dynamically build listings.</a:t>
            </a:r>
          </a:p>
          <a:p>
            <a:pPr marL="457200" lvl="1" indent="0" eaLnBrk="0" fontAlgn="base" hangingPunct="0">
              <a:spcBef>
                <a:spcPct val="0"/>
              </a:spcBef>
              <a:spcAft>
                <a:spcPts val="600"/>
              </a:spcAft>
              <a:buNone/>
            </a:pPr>
            <a:r>
              <a:rPr kumimoji="0" lang="en-US" altLang="en-US" sz="900" b="0" i="0" u="none" strike="noStrike" cap="none" normalizeH="0" baseline="0" dirty="0">
                <a:ln>
                  <a:noFill/>
                </a:ln>
                <a:effectLst/>
                <a:latin typeface="Arial" panose="020B0604020202020204" pitchFamily="34" charset="0"/>
              </a:rPr>
              <a:t>This pattern is especially effective for managing the creation of objects with </a:t>
            </a:r>
            <a:r>
              <a:rPr kumimoji="0" lang="en-US" altLang="en-US" sz="900" b="1" i="0" u="none" strike="noStrike" cap="none" normalizeH="0" baseline="0" dirty="0">
                <a:ln>
                  <a:noFill/>
                </a:ln>
                <a:effectLst/>
                <a:latin typeface="Arial" panose="020B0604020202020204" pitchFamily="34" charset="0"/>
              </a:rPr>
              <a:t>multiple optional or required attributes</a:t>
            </a:r>
            <a:r>
              <a:rPr kumimoji="0" lang="en-US" altLang="en-US" sz="900" b="0" i="0" u="none" strike="noStrike" cap="none" normalizeH="0" baseline="0" dirty="0">
                <a:ln>
                  <a:noFill/>
                </a:ln>
                <a:effectLst/>
                <a:latin typeface="Arial" panose="020B0604020202020204" pitchFamily="34" charset="0"/>
              </a:rPr>
              <a:t>, promoting clean, maintainable, and scalable code.</a:t>
            </a:r>
          </a:p>
        </p:txBody>
      </p:sp>
      <p:pic>
        <p:nvPicPr>
          <p:cNvPr id="5" name="Picture 4" descr="A screenshot of a computer&#10;&#10;AI-generated content may be incorrect.">
            <a:extLst>
              <a:ext uri="{FF2B5EF4-FFF2-40B4-BE49-F238E27FC236}">
                <a16:creationId xmlns:a16="http://schemas.microsoft.com/office/drawing/2014/main" id="{798B9CEE-868B-C2D2-253C-CF205527338D}"/>
              </a:ext>
            </a:extLst>
          </p:cNvPr>
          <p:cNvPicPr>
            <a:picLocks noChangeAspect="1"/>
          </p:cNvPicPr>
          <p:nvPr/>
        </p:nvPicPr>
        <p:blipFill>
          <a:blip r:embed="rId5"/>
          <a:stretch>
            <a:fillRect/>
          </a:stretch>
        </p:blipFill>
        <p:spPr>
          <a:xfrm>
            <a:off x="6482031" y="640080"/>
            <a:ext cx="4693001" cy="5577840"/>
          </a:xfrm>
          <a:prstGeom prst="rect">
            <a:avLst/>
          </a:prstGeom>
        </p:spPr>
      </p:pic>
      <p:pic>
        <p:nvPicPr>
          <p:cNvPr id="22" name="Audio 21">
            <a:hlinkClick r:id="" action="ppaction://media"/>
            <a:extLst>
              <a:ext uri="{FF2B5EF4-FFF2-40B4-BE49-F238E27FC236}">
                <a16:creationId xmlns:a16="http://schemas.microsoft.com/office/drawing/2014/main" id="{DA8CD4B7-8CD3-7767-90B6-DB22878B1D8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23230914"/>
      </p:ext>
    </p:extLst>
  </p:cSld>
  <p:clrMapOvr>
    <a:masterClrMapping/>
  </p:clrMapOvr>
  <mc:AlternateContent xmlns:mc="http://schemas.openxmlformats.org/markup-compatibility/2006">
    <mc:Choice xmlns:p14="http://schemas.microsoft.com/office/powerpoint/2010/main" Requires="p14">
      <p:transition spd="slow" p14:dur="2000" advTm="26811"/>
    </mc:Choice>
    <mc:Fallback>
      <p:transition spd="slow" advTm="26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9E128-9CE3-2FCA-1B00-01392134CAEA}"/>
              </a:ext>
            </a:extLst>
          </p:cNvPr>
          <p:cNvSpPr>
            <a:spLocks noGrp="1"/>
          </p:cNvSpPr>
          <p:nvPr>
            <p:ph type="title"/>
          </p:nvPr>
        </p:nvSpPr>
        <p:spPr>
          <a:xfrm>
            <a:off x="630936" y="640080"/>
            <a:ext cx="4818888" cy="1481328"/>
          </a:xfrm>
        </p:spPr>
        <p:txBody>
          <a:bodyPr anchor="b">
            <a:normAutofit fontScale="90000"/>
          </a:bodyPr>
          <a:lstStyle/>
          <a:p>
            <a:pPr marL="342900" marR="0" lvl="0" indent="-342900"/>
            <a:r>
              <a:rPr lang="en-US" sz="1400" dirty="0">
                <a:effectLst/>
                <a:latin typeface="Times New Roman" panose="02020603050405020304" pitchFamily="18" charset="0"/>
                <a:ea typeface="SimSun" panose="02010600030101010101" pitchFamily="2" charset="-122"/>
              </a:rPr>
              <a:t>Proxy Pattern for Payment Integration:</a:t>
            </a: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Implement the Proxy pattern to handle secure communication and transactions between the application and the payment system.</a:t>
            </a:r>
            <a:br>
              <a:rPr lang="en-US" sz="1400" dirty="0">
                <a:effectLst/>
                <a:latin typeface="Times New Roman" panose="02020603050405020304" pitchFamily="18" charset="0"/>
                <a:ea typeface="SimSun" panose="02010600030101010101" pitchFamily="2" charset="-122"/>
              </a:rPr>
            </a:b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PaymentProxy.js</a:t>
            </a: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 </a:t>
            </a:r>
            <a:br>
              <a:rPr lang="en-US" sz="1400" dirty="0">
                <a:effectLst/>
                <a:latin typeface="Times New Roman" panose="02020603050405020304" pitchFamily="18" charset="0"/>
                <a:ea typeface="SimSun" panose="02010600030101010101" pitchFamily="2" charset="-122"/>
              </a:rPr>
            </a:br>
            <a:endParaRPr lang="en-US" sz="1400" dirty="0"/>
          </a:p>
        </p:txBody>
      </p:sp>
      <p:sp>
        <p:nvSpPr>
          <p:cNvPr id="1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2A2C3922-C41A-A615-8D25-3B3399F9DE1E}"/>
              </a:ext>
            </a:extLst>
          </p:cNvPr>
          <p:cNvSpPr>
            <a:spLocks noGrp="1" noChangeArrowheads="1"/>
          </p:cNvSpPr>
          <p:nvPr>
            <p:ph idx="1"/>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900" b="0" i="0" u="none" strike="noStrike" cap="none" normalizeH="0" baseline="0">
                <a:ln>
                  <a:noFill/>
                </a:ln>
                <a:effectLst/>
                <a:latin typeface="Arial" panose="020B0604020202020204" pitchFamily="34" charset="0"/>
              </a:rPr>
              <a:t>The project uses the </a:t>
            </a:r>
            <a:r>
              <a:rPr kumimoji="0" lang="en-US" altLang="en-US" sz="900" b="1" i="0" u="none" strike="noStrike" cap="none" normalizeH="0" baseline="0">
                <a:ln>
                  <a:noFill/>
                </a:ln>
                <a:effectLst/>
                <a:latin typeface="Arial" panose="020B0604020202020204" pitchFamily="34" charset="0"/>
              </a:rPr>
              <a:t>Proxy Design Pattern</a:t>
            </a:r>
            <a:r>
              <a:rPr kumimoji="0" lang="en-US" altLang="en-US" sz="900" b="0" i="0" u="none" strike="noStrike" cap="none" normalizeH="0" baseline="0">
                <a:ln>
                  <a:noFill/>
                </a:ln>
                <a:effectLst/>
                <a:latin typeface="Arial" panose="020B0604020202020204" pitchFamily="34" charset="0"/>
              </a:rPr>
              <a:t> through the </a:t>
            </a:r>
            <a:r>
              <a:rPr kumimoji="0" lang="en-US" altLang="en-US" sz="900" b="0" i="0" u="none" strike="noStrike" cap="none" normalizeH="0" baseline="0">
                <a:ln>
                  <a:noFill/>
                </a:ln>
                <a:effectLst/>
                <a:latin typeface="Arial Unicode MS"/>
              </a:rPr>
              <a:t>PaymentProxy</a:t>
            </a:r>
            <a:r>
              <a:rPr kumimoji="0" lang="en-US" altLang="en-US" sz="900" b="0" i="0" u="none" strike="noStrike" cap="none" normalizeH="0" baseline="0">
                <a:ln>
                  <a:noFill/>
                </a:ln>
                <a:effectLst/>
              </a:rPr>
              <a:t> class. Here's how it integrates into the overall system design:</a:t>
            </a:r>
            <a:endParaRPr kumimoji="0" lang="en-US" altLang="en-US" sz="900" b="1"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a:ln>
                  <a:noFill/>
                </a:ln>
                <a:effectLst/>
                <a:latin typeface="Arial" panose="020B0604020202020204" pitchFamily="34" charset="0"/>
              </a:rPr>
              <a:t>1. Proxy Design Pattern</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Intermediary Role</a:t>
            </a:r>
            <a:r>
              <a:rPr kumimoji="0" lang="en-US" altLang="en-US" sz="900" b="0" i="0" u="none" strike="noStrike" cap="none" normalizeH="0" baseline="0">
                <a:ln>
                  <a:noFill/>
                </a:ln>
                <a:effectLst/>
                <a:latin typeface="Arial" panose="020B0604020202020204" pitchFamily="34" charset="0"/>
              </a:rPr>
              <a:t>: The </a:t>
            </a:r>
            <a:r>
              <a:rPr kumimoji="0" lang="en-US" altLang="en-US" sz="900" b="0" i="0" u="none" strike="noStrike" cap="none" normalizeH="0" baseline="0">
                <a:ln>
                  <a:noFill/>
                </a:ln>
                <a:effectLst/>
                <a:latin typeface="Arial Unicode MS"/>
              </a:rPr>
              <a:t>PaymentProxy</a:t>
            </a:r>
            <a:r>
              <a:rPr kumimoji="0" lang="en-US" altLang="en-US" sz="900" b="0" i="0" u="none" strike="noStrike" cap="none" normalizeH="0" baseline="0">
                <a:ln>
                  <a:noFill/>
                </a:ln>
                <a:effectLst/>
              </a:rPr>
              <a:t> class serves as an intermediary between the application and the underlying payment processing logic.</a:t>
            </a:r>
            <a:endParaRPr kumimoji="0" lang="en-US" altLang="en-US" sz="900" b="0" i="0" u="none" strike="noStrike" cap="none" normalizeH="0" baseline="0">
              <a:ln>
                <a:noFill/>
              </a:ln>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Encapsulation</a:t>
            </a:r>
            <a:r>
              <a:rPr kumimoji="0" lang="en-US" altLang="en-US" sz="900" b="0" i="0" u="none" strike="noStrike" cap="none" normalizeH="0" baseline="0">
                <a:ln>
                  <a:noFill/>
                </a:ln>
                <a:effectLst/>
                <a:latin typeface="Arial" panose="020B0604020202020204" pitchFamily="34" charset="0"/>
              </a:rPr>
              <a:t>: It encapsulates the payment process, ensuring essential checks (such as user existence and balance validation) are performed before the transaction is processed.</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Notification Handling</a:t>
            </a:r>
            <a:r>
              <a:rPr kumimoji="0" lang="en-US" altLang="en-US" sz="900" b="0" i="0" u="none" strike="noStrike" cap="none" normalizeH="0" baseline="0">
                <a:ln>
                  <a:noFill/>
                </a:ln>
                <a:effectLst/>
                <a:latin typeface="Arial" panose="020B0604020202020204" pitchFamily="34" charset="0"/>
              </a:rPr>
              <a:t>: After completing the payment, the proxy sends notifications to both the renter and the owner to confirm the transaction.</a:t>
            </a:r>
          </a:p>
          <a:p>
            <a:pPr marL="0" marR="0" lvl="0" indent="0" defTabSz="914400" rtl="0" eaLnBrk="0" fontAlgn="base" latinLnBrk="0" hangingPunct="0">
              <a:spcBef>
                <a:spcPct val="0"/>
              </a:spcBef>
              <a:spcAft>
                <a:spcPts val="600"/>
              </a:spcAft>
              <a:buClrTx/>
              <a:buSzTx/>
              <a:buFontTx/>
              <a:buNone/>
              <a:tabLst/>
            </a:pPr>
            <a:endParaRPr kumimoji="0" lang="en-US" altLang="en-US" sz="900" b="1"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a:ln>
                  <a:noFill/>
                </a:ln>
                <a:effectLst/>
                <a:latin typeface="Arial" panose="020B0604020202020204" pitchFamily="34" charset="0"/>
              </a:rPr>
              <a:t>2. Integration with the Overall Design</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Transaction Control</a:t>
            </a:r>
            <a:r>
              <a:rPr kumimoji="0" lang="en-US" altLang="en-US" sz="900" b="0" i="0" u="none" strike="noStrike" cap="none" normalizeH="0" baseline="0">
                <a:ln>
                  <a:noFill/>
                </a:ln>
                <a:effectLst/>
                <a:latin typeface="Arial" panose="020B0604020202020204" pitchFamily="34" charset="0"/>
              </a:rPr>
              <a:t>: This pattern adds a layer of control to the payment process, ensuring </a:t>
            </a:r>
            <a:r>
              <a:rPr kumimoji="0" lang="en-US" altLang="en-US" sz="900" b="1" i="0" u="none" strike="noStrike" cap="none" normalizeH="0" baseline="0">
                <a:ln>
                  <a:noFill/>
                </a:ln>
                <a:effectLst/>
                <a:latin typeface="Arial" panose="020B0604020202020204" pitchFamily="34" charset="0"/>
              </a:rPr>
              <a:t>security</a:t>
            </a:r>
            <a:r>
              <a:rPr kumimoji="0" lang="en-US" altLang="en-US" sz="900" b="0" i="0" u="none" strike="noStrike" cap="none" normalizeH="0" baseline="0">
                <a:ln>
                  <a:noFill/>
                </a:ln>
                <a:effectLst/>
                <a:latin typeface="Arial" panose="020B0604020202020204" pitchFamily="34" charset="0"/>
              </a:rPr>
              <a:t> and </a:t>
            </a:r>
            <a:r>
              <a:rPr kumimoji="0" lang="en-US" altLang="en-US" sz="900" b="1" i="0" u="none" strike="noStrike" cap="none" normalizeH="0" baseline="0">
                <a:ln>
                  <a:noFill/>
                </a:ln>
                <a:effectLst/>
                <a:latin typeface="Arial" panose="020B0604020202020204" pitchFamily="34" charset="0"/>
              </a:rPr>
              <a:t>consistency</a:t>
            </a:r>
            <a:r>
              <a:rPr kumimoji="0" lang="en-US" altLang="en-US" sz="900" b="0" i="0" u="none" strike="noStrike" cap="none" normalizeH="0" baseline="0">
                <a:ln>
                  <a:noFill/>
                </a:ln>
                <a:effectLst/>
                <a:latin typeface="Arial" panose="020B0604020202020204" pitchFamily="34" charset="0"/>
              </a:rPr>
              <a:t> in handling transactions.</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Modular Architecture</a:t>
            </a:r>
            <a:r>
              <a:rPr kumimoji="0" lang="en-US" altLang="en-US" sz="900" b="0" i="0" u="none" strike="noStrike" cap="none" normalizeH="0" baseline="0">
                <a:ln>
                  <a:noFill/>
                </a:ln>
                <a:effectLst/>
                <a:latin typeface="Arial" panose="020B0604020202020204" pitchFamily="34" charset="0"/>
              </a:rPr>
              <a:t>: It decouples the payment logic from other parts of the system, making it more modular and easier to maintain.</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User Experience</a:t>
            </a:r>
            <a:r>
              <a:rPr kumimoji="0" lang="en-US" altLang="en-US" sz="900" b="0" i="0" u="none" strike="noStrike" cap="none" normalizeH="0" baseline="0">
                <a:ln>
                  <a:noFill/>
                </a:ln>
                <a:effectLst/>
                <a:latin typeface="Arial" panose="020B0604020202020204" pitchFamily="34" charset="0"/>
              </a:rPr>
              <a:t>: By integrating with </a:t>
            </a:r>
            <a:r>
              <a:rPr kumimoji="0" lang="en-US" altLang="en-US" sz="900" b="0" i="0" u="none" strike="noStrike" cap="none" normalizeH="0" baseline="0">
                <a:ln>
                  <a:noFill/>
                </a:ln>
                <a:effectLst/>
                <a:latin typeface="Arial Unicode MS"/>
              </a:rPr>
              <a:t>NotificationManager</a:t>
            </a:r>
            <a:r>
              <a:rPr kumimoji="0" lang="en-US" altLang="en-US" sz="900" b="0" i="0" u="none" strike="noStrike" cap="none" normalizeH="0" baseline="0">
                <a:ln>
                  <a:noFill/>
                </a:ln>
                <a:effectLst/>
              </a:rPr>
              <a:t>, the proxy ensures users are informed of payment events, improving the overall user experience.</a:t>
            </a:r>
            <a:endParaRPr kumimoji="0" lang="en-US" altLang="en-US" sz="900" b="0" i="0" u="none" strike="noStrike" cap="none" normalizeH="0" baseline="0">
              <a:ln>
                <a:noFill/>
              </a:ln>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Sensitive Operations</a:t>
            </a:r>
            <a:r>
              <a:rPr kumimoji="0" lang="en-US" altLang="en-US" sz="900" b="0" i="0" u="none" strike="noStrike" cap="none" normalizeH="0" baseline="0">
                <a:ln>
                  <a:noFill/>
                </a:ln>
                <a:effectLst/>
                <a:latin typeface="Arial" panose="020B0604020202020204" pitchFamily="34" charset="0"/>
              </a:rPr>
              <a:t>: The Proxy Pattern is particularly suited for managing sensitive operations like payments, where additional checks and controls are essential for ensuring security and correctness.</a:t>
            </a:r>
          </a:p>
          <a:p>
            <a:pPr marL="0" marR="0" lvl="0" indent="0" defTabSz="914400" rtl="0" eaLnBrk="0" fontAlgn="base" latinLnBrk="0" hangingPunct="0">
              <a:spcBef>
                <a:spcPct val="0"/>
              </a:spcBef>
              <a:spcAft>
                <a:spcPts val="600"/>
              </a:spcAft>
              <a:buClrTx/>
              <a:buSzTx/>
              <a:buFontTx/>
              <a:buNone/>
              <a:tabLst/>
            </a:pPr>
            <a:endParaRPr kumimoji="0" lang="en-US" altLang="en-US" sz="900" b="0" i="0" u="none" strike="noStrike" cap="none" normalizeH="0" baseline="0">
              <a:ln>
                <a:noFill/>
              </a:ln>
              <a:effectLst/>
              <a:latin typeface="Arial" panose="020B0604020202020204" pitchFamily="34" charset="0"/>
            </a:endParaRPr>
          </a:p>
        </p:txBody>
      </p:sp>
      <p:pic>
        <p:nvPicPr>
          <p:cNvPr id="5" name="Picture 4" descr="A screenshot of a diagram&#10;&#10;AI-generated content may be incorrect.">
            <a:extLst>
              <a:ext uri="{FF2B5EF4-FFF2-40B4-BE49-F238E27FC236}">
                <a16:creationId xmlns:a16="http://schemas.microsoft.com/office/drawing/2014/main" id="{E5AC1036-C695-F065-62F9-09DBE992F4D2}"/>
              </a:ext>
            </a:extLst>
          </p:cNvPr>
          <p:cNvPicPr>
            <a:picLocks noChangeAspect="1"/>
          </p:cNvPicPr>
          <p:nvPr/>
        </p:nvPicPr>
        <p:blipFill>
          <a:blip r:embed="rId5"/>
          <a:stretch>
            <a:fillRect/>
          </a:stretch>
        </p:blipFill>
        <p:spPr>
          <a:xfrm>
            <a:off x="6099048" y="1511537"/>
            <a:ext cx="5458968" cy="3834925"/>
          </a:xfrm>
          <a:prstGeom prst="rect">
            <a:avLst/>
          </a:prstGeom>
        </p:spPr>
      </p:pic>
      <p:pic>
        <p:nvPicPr>
          <p:cNvPr id="28" name="Audio 27">
            <a:hlinkClick r:id="" action="ppaction://media"/>
            <a:extLst>
              <a:ext uri="{FF2B5EF4-FFF2-40B4-BE49-F238E27FC236}">
                <a16:creationId xmlns:a16="http://schemas.microsoft.com/office/drawing/2014/main" id="{C1B349AD-C44F-BC96-72C8-F0AFFE4D5E8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86323199"/>
      </p:ext>
    </p:extLst>
  </p:cSld>
  <p:clrMapOvr>
    <a:masterClrMapping/>
  </p:clrMapOvr>
  <mc:AlternateContent xmlns:mc="http://schemas.openxmlformats.org/markup-compatibility/2006">
    <mc:Choice xmlns:p14="http://schemas.microsoft.com/office/powerpoint/2010/main" Requires="p14">
      <p:transition spd="slow" p14:dur="2000" advTm="29566"/>
    </mc:Choice>
    <mc:Fallback>
      <p:transition spd="slow" advTm="29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4809C-AFA4-EDF8-BABE-AFB786610CC4}"/>
              </a:ext>
            </a:extLst>
          </p:cNvPr>
          <p:cNvSpPr>
            <a:spLocks noGrp="1"/>
          </p:cNvSpPr>
          <p:nvPr>
            <p:ph type="title"/>
          </p:nvPr>
        </p:nvSpPr>
        <p:spPr>
          <a:xfrm>
            <a:off x="630936" y="640080"/>
            <a:ext cx="4818888" cy="1481328"/>
          </a:xfrm>
        </p:spPr>
        <p:txBody>
          <a:bodyPr anchor="b">
            <a:normAutofit/>
          </a:bodyPr>
          <a:lstStyle/>
          <a:p>
            <a:pPr marL="342900" marR="0" lvl="0" indent="-342900"/>
            <a:r>
              <a:rPr lang="en-US" sz="1400" dirty="0">
                <a:effectLst/>
                <a:latin typeface="Times New Roman" panose="02020603050405020304" pitchFamily="18" charset="0"/>
                <a:ea typeface="SimSun" panose="02010600030101010101" pitchFamily="2" charset="-122"/>
              </a:rPr>
              <a:t>Chain of Responsibility for Password Recovery:</a:t>
            </a: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Apply the Chain of Responsibility pattern to create a secure process (using three security questions to build the chain) for recovering a forgotten password.</a:t>
            </a:r>
            <a:br>
              <a:rPr lang="en-US" sz="1400" dirty="0">
                <a:effectLst/>
                <a:latin typeface="Times New Roman" panose="02020603050405020304" pitchFamily="18" charset="0"/>
                <a:ea typeface="SimSun" panose="02010600030101010101" pitchFamily="2" charset="-122"/>
              </a:rPr>
            </a:br>
            <a:br>
              <a:rPr lang="en-US" sz="1400" dirty="0">
                <a:effectLst/>
                <a:latin typeface="Times New Roman" panose="02020603050405020304" pitchFamily="18" charset="0"/>
                <a:ea typeface="SimSun" panose="02010600030101010101" pitchFamily="2" charset="-122"/>
              </a:rPr>
            </a:br>
            <a:r>
              <a:rPr lang="en-US" sz="1400" dirty="0">
                <a:effectLst/>
                <a:latin typeface="Times New Roman" panose="02020603050405020304" pitchFamily="18" charset="0"/>
                <a:ea typeface="SimSun" panose="02010600030101010101" pitchFamily="2" charset="-122"/>
              </a:rPr>
              <a:t>Index.js</a:t>
            </a:r>
            <a:endParaRPr lang="en-US" sz="1400" dirty="0"/>
          </a:p>
        </p:txBody>
      </p:sp>
      <p:sp>
        <p:nvSpPr>
          <p:cNvPr id="1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424E493C-E98A-BC02-CAF8-C1BEC4AD368D}"/>
              </a:ext>
            </a:extLst>
          </p:cNvPr>
          <p:cNvSpPr>
            <a:spLocks noGrp="1" noChangeArrowheads="1"/>
          </p:cNvSpPr>
          <p:nvPr>
            <p:ph idx="1"/>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900" b="0" i="0" u="none" strike="noStrike" cap="none" normalizeH="0" baseline="0">
                <a:ln>
                  <a:noFill/>
                </a:ln>
                <a:effectLst/>
                <a:latin typeface="Arial" panose="020B0604020202020204" pitchFamily="34" charset="0"/>
              </a:rPr>
              <a:t>The project uses the </a:t>
            </a:r>
            <a:r>
              <a:rPr kumimoji="0" lang="en-US" altLang="en-US" sz="900" b="1" i="0" u="none" strike="noStrike" cap="none" normalizeH="0" baseline="0">
                <a:ln>
                  <a:noFill/>
                </a:ln>
                <a:effectLst/>
                <a:latin typeface="Arial" panose="020B0604020202020204" pitchFamily="34" charset="0"/>
              </a:rPr>
              <a:t>Chain of Responsibility Design Pattern</a:t>
            </a:r>
            <a:r>
              <a:rPr kumimoji="0" lang="en-US" altLang="en-US" sz="900" b="0" i="0" u="none" strike="noStrike" cap="none" normalizeH="0" baseline="0">
                <a:ln>
                  <a:noFill/>
                </a:ln>
                <a:effectLst/>
                <a:latin typeface="Arial" panose="020B0604020202020204" pitchFamily="34" charset="0"/>
              </a:rPr>
              <a:t> through the </a:t>
            </a:r>
            <a:r>
              <a:rPr kumimoji="0" lang="en-US" altLang="en-US" sz="900" b="0" i="0" u="none" strike="noStrike" cap="none" normalizeH="0" baseline="0">
                <a:ln>
                  <a:noFill/>
                </a:ln>
                <a:effectLst/>
                <a:latin typeface="Arial Unicode MS"/>
              </a:rPr>
              <a:t>SecurityQuestionHandler</a:t>
            </a:r>
            <a:r>
              <a:rPr kumimoji="0" lang="en-US" altLang="en-US" sz="900" b="0" i="0" u="none" strike="noStrike" cap="none" normalizeH="0" baseline="0">
                <a:ln>
                  <a:noFill/>
                </a:ln>
                <a:effectLst/>
              </a:rPr>
              <a:t> class. Here's how it fits into the overall system design:</a:t>
            </a:r>
            <a:endParaRPr kumimoji="0" lang="en-US" altLang="en-US" sz="900" b="1"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a:ln>
                  <a:noFill/>
                </a:ln>
                <a:effectLst/>
                <a:latin typeface="Arial" panose="020B0604020202020204" pitchFamily="34" charset="0"/>
              </a:rPr>
              <a:t>1. Chain of Responsibility Design Pattern</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Sequence of Handlers</a:t>
            </a:r>
            <a:r>
              <a:rPr kumimoji="0" lang="en-US" altLang="en-US" sz="900" b="0" i="0" u="none" strike="noStrike" cap="none" normalizeH="0" baseline="0">
                <a:ln>
                  <a:noFill/>
                </a:ln>
                <a:effectLst/>
                <a:latin typeface="Arial" panose="020B0604020202020204" pitchFamily="34" charset="0"/>
              </a:rPr>
              <a:t>: The </a:t>
            </a:r>
            <a:r>
              <a:rPr kumimoji="0" lang="en-US" altLang="en-US" sz="900" b="0" i="0" u="none" strike="noStrike" cap="none" normalizeH="0" baseline="0">
                <a:ln>
                  <a:noFill/>
                </a:ln>
                <a:effectLst/>
                <a:latin typeface="Arial Unicode MS"/>
              </a:rPr>
              <a:t>SecurityQuestionHandler</a:t>
            </a:r>
            <a:r>
              <a:rPr kumimoji="0" lang="en-US" altLang="en-US" sz="900" b="0" i="0" u="none" strike="noStrike" cap="none" normalizeH="0" baseline="0">
                <a:ln>
                  <a:noFill/>
                </a:ln>
                <a:effectLst/>
              </a:rPr>
              <a:t> class is designed to manage a sequence of security questions.</a:t>
            </a:r>
            <a:endParaRPr kumimoji="0" lang="en-US" altLang="en-US" sz="900" b="0" i="0" u="none" strike="noStrike" cap="none" normalizeH="0" baseline="0">
              <a:ln>
                <a:noFill/>
              </a:ln>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Validation Process</a:t>
            </a:r>
            <a:r>
              <a:rPr kumimoji="0" lang="en-US" altLang="en-US" sz="900" b="0" i="0" u="none" strike="noStrike" cap="none" normalizeH="0" baseline="0">
                <a:ln>
                  <a:noFill/>
                </a:ln>
                <a:effectLst/>
                <a:latin typeface="Arial" panose="020B0604020202020204" pitchFamily="34" charset="0"/>
              </a:rPr>
              <a:t>: Each handler in the chain is responsible for validating one security question and its corresponding answer.</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Delegation</a:t>
            </a:r>
            <a:r>
              <a:rPr kumimoji="0" lang="en-US" altLang="en-US" sz="900" b="0" i="0" u="none" strike="noStrike" cap="none" normalizeH="0" baseline="0">
                <a:ln>
                  <a:noFill/>
                </a:ln>
                <a:effectLst/>
                <a:latin typeface="Arial" panose="020B0604020202020204" pitchFamily="34" charset="0"/>
              </a:rPr>
              <a:t>: If a handler successfully validates the answer, it delegates the request to the next handler in the chain. If any handler fails, the process stops immediately.</a:t>
            </a:r>
          </a:p>
          <a:p>
            <a:pPr marL="0" marR="0" lvl="0" indent="0" defTabSz="914400" rtl="0" eaLnBrk="0" fontAlgn="base" latinLnBrk="0" hangingPunct="0">
              <a:spcBef>
                <a:spcPct val="0"/>
              </a:spcBef>
              <a:spcAft>
                <a:spcPts val="600"/>
              </a:spcAft>
              <a:buClrTx/>
              <a:buSzTx/>
              <a:buFontTx/>
              <a:buNone/>
              <a:tabLst/>
            </a:pPr>
            <a:endParaRPr kumimoji="0" lang="en-US" altLang="en-US" sz="900" b="1"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a:ln>
                  <a:noFill/>
                </a:ln>
                <a:effectLst/>
                <a:latin typeface="Arial" panose="020B0604020202020204" pitchFamily="34" charset="0"/>
              </a:rPr>
              <a:t>2. Integration with the Overall Design</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Password Recovery</a:t>
            </a:r>
            <a:r>
              <a:rPr kumimoji="0" lang="en-US" altLang="en-US" sz="900" b="0" i="0" u="none" strike="noStrike" cap="none" normalizeH="0" baseline="0">
                <a:ln>
                  <a:noFill/>
                </a:ln>
                <a:effectLst/>
                <a:latin typeface="Arial" panose="020B0604020202020204" pitchFamily="34" charset="0"/>
              </a:rPr>
              <a:t>: This pattern is used in the password recovery process to validate a user's answers to security questions, ensuring that only the correct sequence of answers allows access.</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Modular and Flexible</a:t>
            </a:r>
            <a:r>
              <a:rPr kumimoji="0" lang="en-US" altLang="en-US" sz="900" b="0" i="0" u="none" strike="noStrike" cap="none" normalizeH="0" baseline="0">
                <a:ln>
                  <a:noFill/>
                </a:ln>
                <a:effectLst/>
                <a:latin typeface="Arial" panose="020B0604020202020204" pitchFamily="34" charset="0"/>
              </a:rPr>
              <a:t>: Each handler is responsible for one question, making it easy to add or modify questions without affecting the rest of the validation process.</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Security</a:t>
            </a:r>
            <a:r>
              <a:rPr kumimoji="0" lang="en-US" altLang="en-US" sz="900" b="0" i="0" u="none" strike="noStrike" cap="none" normalizeH="0" baseline="0">
                <a:ln>
                  <a:noFill/>
                </a:ln>
                <a:effectLst/>
                <a:latin typeface="Arial" panose="020B0604020202020204" pitchFamily="34" charset="0"/>
              </a:rPr>
              <a:t>: The chain ensures that all security questions are validated in sequence, strengthening the security of the password recovery mechanism.</a:t>
            </a:r>
          </a:p>
          <a:p>
            <a:pPr marL="457200" lvl="1" indent="0" eaLnBrk="0" fontAlgn="base" hangingPunct="0">
              <a:spcBef>
                <a:spcPct val="0"/>
              </a:spcBef>
              <a:spcAft>
                <a:spcPts val="600"/>
              </a:spcAft>
              <a:buFontTx/>
              <a:buChar char="•"/>
            </a:pPr>
            <a:r>
              <a:rPr kumimoji="0" lang="en-US" altLang="en-US" sz="900" b="1" i="0" u="none" strike="noStrike" cap="none" normalizeH="0" baseline="0">
                <a:ln>
                  <a:noFill/>
                </a:ln>
                <a:effectLst/>
                <a:latin typeface="Arial" panose="020B0604020202020204" pitchFamily="34" charset="0"/>
              </a:rPr>
              <a:t>Sequential Validations</a:t>
            </a:r>
            <a:r>
              <a:rPr kumimoji="0" lang="en-US" altLang="en-US" sz="900" b="0" i="0" u="none" strike="noStrike" cap="none" normalizeH="0" baseline="0">
                <a:ln>
                  <a:noFill/>
                </a:ln>
                <a:effectLst/>
                <a:latin typeface="Arial" panose="020B0604020202020204" pitchFamily="34" charset="0"/>
              </a:rPr>
              <a:t>: This pattern is particularly effective for scenarios where multiple checks or validations need to be performed in a specific order.</a:t>
            </a:r>
          </a:p>
          <a:p>
            <a:pPr marL="0" marR="0" lvl="0" indent="0" defTabSz="914400" rtl="0" eaLnBrk="0" fontAlgn="base" latinLnBrk="0" hangingPunct="0">
              <a:spcBef>
                <a:spcPct val="0"/>
              </a:spcBef>
              <a:spcAft>
                <a:spcPts val="600"/>
              </a:spcAft>
              <a:buClrTx/>
              <a:buSzTx/>
              <a:buFontTx/>
              <a:buNone/>
              <a:tabLst/>
            </a:pPr>
            <a:endParaRPr kumimoji="0" lang="en-US" altLang="en-US" sz="900" b="0" i="0" u="none" strike="noStrike" cap="none" normalizeH="0" baseline="0">
              <a:ln>
                <a:noFill/>
              </a:ln>
              <a:effectLst/>
              <a:latin typeface="Arial" panose="020B0604020202020204" pitchFamily="34" charset="0"/>
            </a:endParaRPr>
          </a:p>
        </p:txBody>
      </p:sp>
      <p:pic>
        <p:nvPicPr>
          <p:cNvPr id="5" name="Picture 4" descr="A screen shot of a computer&#10;&#10;AI-generated content may be incorrect.">
            <a:extLst>
              <a:ext uri="{FF2B5EF4-FFF2-40B4-BE49-F238E27FC236}">
                <a16:creationId xmlns:a16="http://schemas.microsoft.com/office/drawing/2014/main" id="{6D2270BB-C3DE-5A46-DD25-FA58E2A9CFF4}"/>
              </a:ext>
            </a:extLst>
          </p:cNvPr>
          <p:cNvPicPr>
            <a:picLocks noChangeAspect="1"/>
          </p:cNvPicPr>
          <p:nvPr/>
        </p:nvPicPr>
        <p:blipFill>
          <a:blip r:embed="rId5"/>
          <a:stretch>
            <a:fillRect/>
          </a:stretch>
        </p:blipFill>
        <p:spPr>
          <a:xfrm>
            <a:off x="6099048" y="1938900"/>
            <a:ext cx="5777712" cy="3154210"/>
          </a:xfrm>
          <a:prstGeom prst="rect">
            <a:avLst/>
          </a:prstGeom>
        </p:spPr>
      </p:pic>
      <p:pic>
        <p:nvPicPr>
          <p:cNvPr id="13" name="Audio 12">
            <a:hlinkClick r:id="" action="ppaction://media"/>
            <a:extLst>
              <a:ext uri="{FF2B5EF4-FFF2-40B4-BE49-F238E27FC236}">
                <a16:creationId xmlns:a16="http://schemas.microsoft.com/office/drawing/2014/main" id="{EB463537-6655-4486-B9C4-B41490C5727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3704576"/>
      </p:ext>
    </p:extLst>
  </p:cSld>
  <p:clrMapOvr>
    <a:masterClrMapping/>
  </p:clrMapOvr>
  <mc:AlternateContent xmlns:mc="http://schemas.openxmlformats.org/markup-compatibility/2006">
    <mc:Choice xmlns:p14="http://schemas.microsoft.com/office/powerpoint/2010/main" Requires="p14">
      <p:transition spd="slow" p14:dur="2000" advTm="25892"/>
    </mc:Choice>
    <mc:Fallback>
      <p:transition spd="slow" advTm="25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2676-3054-9685-5986-3BF06F30A4B7}"/>
              </a:ext>
            </a:extLst>
          </p:cNvPr>
          <p:cNvSpPr>
            <a:spLocks noGrp="1"/>
          </p:cNvSpPr>
          <p:nvPr>
            <p:ph type="title"/>
          </p:nvPr>
        </p:nvSpPr>
        <p:spPr/>
        <p:txBody>
          <a:bodyPr/>
          <a:lstStyle/>
          <a:p>
            <a:pPr marL="0" marR="0"/>
            <a:r>
              <a:rPr lang="en-US" sz="1800" b="1">
                <a:effectLst/>
                <a:latin typeface="Times New Roman" panose="02020603050405020304" pitchFamily="18" charset="0"/>
                <a:ea typeface="SimSun" panose="02010600030101010101" pitchFamily="2" charset="-122"/>
              </a:rPr>
              <a:t>Functions/Features Completed </a:t>
            </a:r>
            <a:endParaRPr lang="en-US" sz="1800">
              <a:effectLst/>
              <a:latin typeface="Times New Roman" panose="02020603050405020304" pitchFamily="18" charset="0"/>
              <a:ea typeface="SimSun" panose="02010600030101010101" pitchFamily="2" charset="-122"/>
            </a:endParaRPr>
          </a:p>
        </p:txBody>
      </p:sp>
      <p:graphicFrame>
        <p:nvGraphicFramePr>
          <p:cNvPr id="7" name="Content Placeholder 2">
            <a:extLst>
              <a:ext uri="{FF2B5EF4-FFF2-40B4-BE49-F238E27FC236}">
                <a16:creationId xmlns:a16="http://schemas.microsoft.com/office/drawing/2014/main" id="{1A72D183-8E49-1CB7-4F93-B3FD68F4CDA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Audio 14">
            <a:hlinkClick r:id="" action="ppaction://media"/>
            <a:extLst>
              <a:ext uri="{FF2B5EF4-FFF2-40B4-BE49-F238E27FC236}">
                <a16:creationId xmlns:a16="http://schemas.microsoft.com/office/drawing/2014/main" id="{52C954FE-ABDC-C01B-5381-B74DD71BEEE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14868716"/>
      </p:ext>
    </p:extLst>
  </p:cSld>
  <p:clrMapOvr>
    <a:masterClrMapping/>
  </p:clrMapOvr>
  <mc:AlternateContent xmlns:mc="http://schemas.openxmlformats.org/markup-compatibility/2006">
    <mc:Choice xmlns:p14="http://schemas.microsoft.com/office/powerpoint/2010/main" Requires="p14">
      <p:transition spd="slow" p14:dur="2000" advTm="19109"/>
    </mc:Choice>
    <mc:Fallback>
      <p:transition spd="slow" advTm="19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TotalTime>
  <Words>2041</Words>
  <Application>Microsoft Office PowerPoint</Application>
  <PresentationFormat>Widescreen</PresentationFormat>
  <Paragraphs>111</Paragraphs>
  <Slides>8</Slides>
  <Notes>8</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Aptos Display</vt:lpstr>
      <vt:lpstr>Arial</vt:lpstr>
      <vt:lpstr>Arial Unicode MS</vt:lpstr>
      <vt:lpstr>Times New Roman</vt:lpstr>
      <vt:lpstr>Office Theme</vt:lpstr>
      <vt:lpstr>Term Project</vt:lpstr>
      <vt:lpstr>  User Authentication and Encryption:   Implement the Singleton pattern to manage the user's session securely.  SessionManger.js</vt:lpstr>
      <vt:lpstr>Observer Pattern for Booking Notifications: Apply the Observer pattern to notify users about important booking-related updates and changes and reviews  NotificationManager.js</vt:lpstr>
      <vt:lpstr>Mediator Pattern for UI Components: Implement the Mediator pattern to manage communication between different UI components, creating a cohesive and user-friendly interface.  UIMediator.js </vt:lpstr>
      <vt:lpstr>Builder Pattern for Car Listing Creation: Utilize the Builder pattern to create car listing objects with various attributes, allowing for flexibility in car listing creation and customization.  CarListingBuilder.js </vt:lpstr>
      <vt:lpstr>Proxy Pattern for Payment Integration: Implement the Proxy pattern to handle secure communication and transactions between the application and the payment system.  PaymentProxy.js   </vt:lpstr>
      <vt:lpstr>Chain of Responsibility for Password Recovery: Apply the Chain of Responsibility pattern to create a secure process (using three security questions to build the chain) for recovering a forgotten password.  Index.js</vt:lpstr>
      <vt:lpstr>Functions/Features Completed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Muthanna, Husam</dc:creator>
  <cp:lastModifiedBy>Muthanna, Husam</cp:lastModifiedBy>
  <cp:revision>7</cp:revision>
  <dcterms:created xsi:type="dcterms:W3CDTF">2025-04-07T15:29:43Z</dcterms:created>
  <dcterms:modified xsi:type="dcterms:W3CDTF">2025-04-07T17:12:43Z</dcterms:modified>
</cp:coreProperties>
</file>